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Barlow Condensed Medium"/>
      <p:regular r:id="rId31"/>
      <p:bold r:id="rId32"/>
      <p:italic r:id="rId33"/>
      <p:boldItalic r:id="rId34"/>
    </p:embeddedFont>
    <p:embeddedFont>
      <p:font typeface="Barlow Condense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CondensedMedium-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BarlowCondensedMedium-italic.fntdata"/><Relationship Id="rId10" Type="http://schemas.openxmlformats.org/officeDocument/2006/relationships/slide" Target="slides/slide5.xml"/><Relationship Id="rId32" Type="http://schemas.openxmlformats.org/officeDocument/2006/relationships/font" Target="fonts/BarlowCondensedMedium-bold.fntdata"/><Relationship Id="rId13" Type="http://schemas.openxmlformats.org/officeDocument/2006/relationships/slide" Target="slides/slide8.xml"/><Relationship Id="rId35" Type="http://schemas.openxmlformats.org/officeDocument/2006/relationships/font" Target="fonts/BarlowCondensed-regular.fntdata"/><Relationship Id="rId12" Type="http://schemas.openxmlformats.org/officeDocument/2006/relationships/slide" Target="slides/slide7.xml"/><Relationship Id="rId34" Type="http://schemas.openxmlformats.org/officeDocument/2006/relationships/font" Target="fonts/BarlowCondensedMedium-boldItalic.fntdata"/><Relationship Id="rId15" Type="http://schemas.openxmlformats.org/officeDocument/2006/relationships/slide" Target="slides/slide10.xml"/><Relationship Id="rId37" Type="http://schemas.openxmlformats.org/officeDocument/2006/relationships/font" Target="fonts/BarlowCondensed-italic.fntdata"/><Relationship Id="rId14" Type="http://schemas.openxmlformats.org/officeDocument/2006/relationships/slide" Target="slides/slide9.xml"/><Relationship Id="rId36" Type="http://schemas.openxmlformats.org/officeDocument/2006/relationships/font" Target="fonts/BarlowCondense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BarlowCondense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2dbb9b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42dbb9b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a75f769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0a75f769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2dbb9b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2dbb9b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0a75f769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0a75f769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420f2e9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420f2e9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a75f7692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a75f7692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0a75f769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0a75f769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a75f7692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a75f7692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4328df0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4328df0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4328df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4328df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0a75f76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0a75f76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2cbf9a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2cbf9a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42cbf9a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2cbf9a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a75f76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a75f76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a75f769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a75f769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a75f769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a75f769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a75f769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0a75f769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0a75f76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0a75f76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0a75f769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0a75f769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0a75f769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0a75f76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35262" l="0" r="0" t="8488"/>
          <a:stretch/>
        </p:blipFill>
        <p:spPr>
          <a:xfrm>
            <a:off x="0" y="0"/>
            <a:ext cx="9144002" cy="5143500"/>
          </a:xfrm>
          <a:prstGeom prst="rect">
            <a:avLst/>
          </a:prstGeom>
          <a:noFill/>
          <a:ln>
            <a:noFill/>
          </a:ln>
        </p:spPr>
      </p:pic>
      <p:sp>
        <p:nvSpPr>
          <p:cNvPr id="11" name="Google Shape;11;p2"/>
          <p:cNvSpPr/>
          <p:nvPr/>
        </p:nvSpPr>
        <p:spPr>
          <a:xfrm>
            <a:off x="651600" y="0"/>
            <a:ext cx="47760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533000" y="1001850"/>
            <a:ext cx="3408000" cy="31998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5200"/>
              <a:buNone/>
              <a:defRPr sz="5200">
                <a:solidFill>
                  <a:srgbClr val="F9F6EF"/>
                </a:solidFill>
              </a:defRPr>
            </a:lvl1pPr>
            <a:lvl2pPr lvl="1">
              <a:spcBef>
                <a:spcPts val="0"/>
              </a:spcBef>
              <a:spcAft>
                <a:spcPts val="0"/>
              </a:spcAft>
              <a:buClr>
                <a:srgbClr val="F9F6EF"/>
              </a:buClr>
              <a:buSzPts val="5200"/>
              <a:buNone/>
              <a:defRPr sz="5200">
                <a:solidFill>
                  <a:srgbClr val="F9F6EF"/>
                </a:solidFill>
              </a:defRPr>
            </a:lvl2pPr>
            <a:lvl3pPr lvl="2">
              <a:spcBef>
                <a:spcPts val="0"/>
              </a:spcBef>
              <a:spcAft>
                <a:spcPts val="0"/>
              </a:spcAft>
              <a:buClr>
                <a:srgbClr val="F9F6EF"/>
              </a:buClr>
              <a:buSzPts val="5200"/>
              <a:buNone/>
              <a:defRPr sz="5200">
                <a:solidFill>
                  <a:srgbClr val="F9F6EF"/>
                </a:solidFill>
              </a:defRPr>
            </a:lvl3pPr>
            <a:lvl4pPr lvl="3">
              <a:spcBef>
                <a:spcPts val="0"/>
              </a:spcBef>
              <a:spcAft>
                <a:spcPts val="0"/>
              </a:spcAft>
              <a:buClr>
                <a:srgbClr val="F9F6EF"/>
              </a:buClr>
              <a:buSzPts val="5200"/>
              <a:buNone/>
              <a:defRPr sz="5200">
                <a:solidFill>
                  <a:srgbClr val="F9F6EF"/>
                </a:solidFill>
              </a:defRPr>
            </a:lvl4pPr>
            <a:lvl5pPr lvl="4">
              <a:spcBef>
                <a:spcPts val="0"/>
              </a:spcBef>
              <a:spcAft>
                <a:spcPts val="0"/>
              </a:spcAft>
              <a:buClr>
                <a:srgbClr val="F9F6EF"/>
              </a:buClr>
              <a:buSzPts val="5200"/>
              <a:buNone/>
              <a:defRPr sz="5200">
                <a:solidFill>
                  <a:srgbClr val="F9F6EF"/>
                </a:solidFill>
              </a:defRPr>
            </a:lvl5pPr>
            <a:lvl6pPr lvl="5">
              <a:spcBef>
                <a:spcPts val="0"/>
              </a:spcBef>
              <a:spcAft>
                <a:spcPts val="0"/>
              </a:spcAft>
              <a:buClr>
                <a:srgbClr val="F9F6EF"/>
              </a:buClr>
              <a:buSzPts val="5200"/>
              <a:buNone/>
              <a:defRPr sz="5200">
                <a:solidFill>
                  <a:srgbClr val="F9F6EF"/>
                </a:solidFill>
              </a:defRPr>
            </a:lvl6pPr>
            <a:lvl7pPr lvl="6">
              <a:spcBef>
                <a:spcPts val="0"/>
              </a:spcBef>
              <a:spcAft>
                <a:spcPts val="0"/>
              </a:spcAft>
              <a:buClr>
                <a:srgbClr val="F9F6EF"/>
              </a:buClr>
              <a:buSzPts val="5200"/>
              <a:buNone/>
              <a:defRPr sz="5200">
                <a:solidFill>
                  <a:srgbClr val="F9F6EF"/>
                </a:solidFill>
              </a:defRPr>
            </a:lvl7pPr>
            <a:lvl8pPr lvl="7">
              <a:spcBef>
                <a:spcPts val="0"/>
              </a:spcBef>
              <a:spcAft>
                <a:spcPts val="0"/>
              </a:spcAft>
              <a:buClr>
                <a:srgbClr val="F9F6EF"/>
              </a:buClr>
              <a:buSzPts val="5200"/>
              <a:buNone/>
              <a:defRPr sz="5200">
                <a:solidFill>
                  <a:srgbClr val="F9F6EF"/>
                </a:solidFill>
              </a:defRPr>
            </a:lvl8pPr>
            <a:lvl9pPr lvl="8">
              <a:spcBef>
                <a:spcPts val="0"/>
              </a:spcBef>
              <a:spcAft>
                <a:spcPts val="0"/>
              </a:spcAft>
              <a:buClr>
                <a:srgbClr val="F9F6EF"/>
              </a:buClr>
              <a:buSzPts val="5200"/>
              <a:buNone/>
              <a:defRPr sz="5200">
                <a:solidFill>
                  <a:srgbClr val="F9F6EF"/>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 name="Google Shape;14;p2"/>
          <p:cNvSpPr/>
          <p:nvPr/>
        </p:nvSpPr>
        <p:spPr>
          <a:xfrm>
            <a:off x="1380338" y="879825"/>
            <a:ext cx="3103735" cy="3398022"/>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3"/>
          <p:cNvSpPr/>
          <p:nvPr/>
        </p:nvSpPr>
        <p:spPr>
          <a:xfrm>
            <a:off x="331549" y="351825"/>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 name="Google Shape;18;p3"/>
          <p:cNvSpPr txBox="1"/>
          <p:nvPr>
            <p:ph type="title"/>
          </p:nvPr>
        </p:nvSpPr>
        <p:spPr>
          <a:xfrm>
            <a:off x="611700" y="1316225"/>
            <a:ext cx="2635500" cy="2255700"/>
          </a:xfrm>
          <a:prstGeom prst="rect">
            <a:avLst/>
          </a:prstGeom>
        </p:spPr>
        <p:txBody>
          <a:bodyPr anchorCtr="0" anchor="ctr" bIns="91425" lIns="91425" spcFirstLastPara="1" rIns="91425" wrap="square" tIns="91425">
            <a:noAutofit/>
          </a:bodyPr>
          <a:lstStyle>
            <a:lvl1pPr lv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2pPr>
            <a:lvl3pPr lvl="2">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3pPr>
            <a:lvl4pPr lvl="3">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4pPr>
            <a:lvl5pPr lvl="4">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5pPr>
            <a:lvl6pPr lvl="5">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6pPr>
            <a:lvl7pPr lvl="6">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7pPr>
            <a:lvl8pPr lvl="7">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8pPr>
            <a:lvl9pPr lvl="8">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9pPr>
          </a:lstStyle>
          <a:p/>
        </p:txBody>
      </p:sp>
      <p:sp>
        <p:nvSpPr>
          <p:cNvPr id="19" name="Google Shape;19;p3"/>
          <p:cNvSpPr txBox="1"/>
          <p:nvPr>
            <p:ph idx="1" type="body"/>
          </p:nvPr>
        </p:nvSpPr>
        <p:spPr>
          <a:xfrm>
            <a:off x="4159200" y="804000"/>
            <a:ext cx="4008000" cy="3420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20" name="Shape 20"/>
        <p:cNvGrpSpPr/>
        <p:nvPr/>
      </p:nvGrpSpPr>
      <p:grpSpPr>
        <a:xfrm>
          <a:off x="0" y="0"/>
          <a:ext cx="0" cy="0"/>
          <a:chOff x="0" y="0"/>
          <a:chExt cx="0" cy="0"/>
        </a:xfrm>
      </p:grpSpPr>
      <p:sp>
        <p:nvSpPr>
          <p:cNvPr id="21" name="Google Shape;21;p4"/>
          <p:cNvSpPr/>
          <p:nvPr/>
        </p:nvSpPr>
        <p:spPr>
          <a:xfrm>
            <a:off x="4639200" y="0"/>
            <a:ext cx="45048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p:nvPr/>
        </p:nvSpPr>
        <p:spPr>
          <a:xfrm flipH="1">
            <a:off x="6115549" y="417737"/>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cap="flat" cmpd="sng" w="38100">
            <a:solidFill>
              <a:srgbClr val="F9F6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 name="Google Shape;24;p4"/>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1pPr>
            <a:lvl2pPr lvl="1"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2pPr>
            <a:lvl3pPr lvl="2"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3pPr>
            <a:lvl4pPr lvl="3"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4pPr>
            <a:lvl5pPr lvl="4"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5pPr>
            <a:lvl6pPr lvl="5"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6pPr>
            <a:lvl7pPr lvl="6"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7pPr>
            <a:lvl8pPr lvl="7"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8pPr>
            <a:lvl9pPr lvl="8"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9pPr>
          </a:lstStyle>
          <a:p/>
        </p:txBody>
      </p:sp>
      <p:sp>
        <p:nvSpPr>
          <p:cNvPr id="25" name="Google Shape;25;p4"/>
          <p:cNvSpPr txBox="1"/>
          <p:nvPr>
            <p:ph idx="1" type="body"/>
          </p:nvPr>
        </p:nvSpPr>
        <p:spPr>
          <a:xfrm>
            <a:off x="799200" y="1469250"/>
            <a:ext cx="3372000" cy="22557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Google Shape;27;p5"/>
          <p:cNvSpPr/>
          <p:nvPr/>
        </p:nvSpPr>
        <p:spPr>
          <a:xfrm>
            <a:off x="4368000" y="1452000"/>
            <a:ext cx="4776000" cy="3691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8" name="Google Shape;28;p5"/>
          <p:cNvSpPr txBox="1"/>
          <p:nvPr>
            <p:ph type="title"/>
          </p:nvPr>
        </p:nvSpPr>
        <p:spPr>
          <a:xfrm>
            <a:off x="4520700" y="441750"/>
            <a:ext cx="4591500" cy="572700"/>
          </a:xfrm>
          <a:prstGeom prst="rect">
            <a:avLst/>
          </a:prstGeom>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9" name="Google Shape;29;p5"/>
          <p:cNvSpPr txBox="1"/>
          <p:nvPr>
            <p:ph idx="1" type="body"/>
          </p:nvPr>
        </p:nvSpPr>
        <p:spPr>
          <a:xfrm>
            <a:off x="6379200" y="2016175"/>
            <a:ext cx="2504400" cy="2508300"/>
          </a:xfrm>
          <a:prstGeom prst="rect">
            <a:avLst/>
          </a:prstGeom>
        </p:spPr>
        <p:txBody>
          <a:bodyPr anchorCtr="0" anchor="ctr" bIns="91425" lIns="91425" spcFirstLastPara="1" rIns="91425" wrap="square" tIns="91425">
            <a:noAutofit/>
          </a:bodyPr>
          <a:lstStyle>
            <a:lvl1pPr indent="-342900" lvl="0" marL="457200" algn="r">
              <a:spcBef>
                <a:spcPts val="0"/>
              </a:spcBef>
              <a:spcAft>
                <a:spcPts val="0"/>
              </a:spcAft>
              <a:buSzPts val="18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31" name="Google Shape;31;p5"/>
          <p:cNvGrpSpPr/>
          <p:nvPr/>
        </p:nvGrpSpPr>
        <p:grpSpPr>
          <a:xfrm flipH="1">
            <a:off x="6531612" y="113473"/>
            <a:ext cx="2544747" cy="1229247"/>
            <a:chOff x="2803144" y="1344000"/>
            <a:chExt cx="4128402" cy="2293800"/>
          </a:xfrm>
        </p:grpSpPr>
        <p:sp>
          <p:nvSpPr>
            <p:cNvPr id="32" name="Google Shape;32;p5"/>
            <p:cNvSpPr/>
            <p:nvPr/>
          </p:nvSpPr>
          <p:spPr>
            <a:xfrm>
              <a:off x="2803144" y="1344000"/>
              <a:ext cx="40608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803144" y="3553800"/>
              <a:ext cx="4104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5400000">
              <a:off x="1764545" y="2458775"/>
              <a:ext cx="2160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6620145" y="1572600"/>
              <a:ext cx="540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6548145" y="3254400"/>
              <a:ext cx="684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grpSp>
        <p:nvGrpSpPr>
          <p:cNvPr id="38" name="Google Shape;38;p6"/>
          <p:cNvGrpSpPr/>
          <p:nvPr/>
        </p:nvGrpSpPr>
        <p:grpSpPr>
          <a:xfrm flipH="1">
            <a:off x="2955600" y="1344000"/>
            <a:ext cx="5040000" cy="2293800"/>
            <a:chOff x="745800" y="1344000"/>
            <a:chExt cx="5040000" cy="2293800"/>
          </a:xfrm>
        </p:grpSpPr>
        <p:sp>
          <p:nvSpPr>
            <p:cNvPr id="39" name="Google Shape;39;p6"/>
            <p:cNvSpPr/>
            <p:nvPr/>
          </p:nvSpPr>
          <p:spPr>
            <a:xfrm>
              <a:off x="745800" y="1344000"/>
              <a:ext cx="504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745800" y="3553800"/>
              <a:ext cx="504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5400000">
              <a:off x="-292200" y="2458175"/>
              <a:ext cx="216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6"/>
          <p:cNvSpPr/>
          <p:nvPr/>
        </p:nvSpPr>
        <p:spPr>
          <a:xfrm>
            <a:off x="651600" y="0"/>
            <a:ext cx="51396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1223700" y="2213825"/>
            <a:ext cx="5707500" cy="5727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2pPr>
            <a:lvl3pPr lvl="2">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3pPr>
            <a:lvl4pPr lvl="3">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4pPr>
            <a:lvl5pPr lvl="4">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5pPr>
            <a:lvl6pPr lvl="5">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6pPr>
            <a:lvl7pPr lvl="6">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7pPr>
            <a:lvl8pPr lvl="7">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8pPr>
            <a:lvl9pPr lvl="8">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9pPr>
          </a:lstStyle>
          <a:p/>
        </p:txBody>
      </p:sp>
      <p:sp>
        <p:nvSpPr>
          <p:cNvPr id="44" name="Google Shape;4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45" name="Google Shape;45;p6"/>
          <p:cNvGrpSpPr/>
          <p:nvPr/>
        </p:nvGrpSpPr>
        <p:grpSpPr>
          <a:xfrm>
            <a:off x="974375" y="1344000"/>
            <a:ext cx="4804632" cy="2293800"/>
            <a:chOff x="745800" y="1344000"/>
            <a:chExt cx="5040000" cy="2293800"/>
          </a:xfrm>
        </p:grpSpPr>
        <p:sp>
          <p:nvSpPr>
            <p:cNvPr id="46" name="Google Shape;46;p6"/>
            <p:cNvSpPr/>
            <p:nvPr/>
          </p:nvSpPr>
          <p:spPr>
            <a:xfrm>
              <a:off x="745800" y="1344000"/>
              <a:ext cx="504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745800" y="3553800"/>
              <a:ext cx="504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292200" y="2458175"/>
              <a:ext cx="216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1184220" y="0"/>
            <a:ext cx="5567159" cy="5143499"/>
          </a:xfrm>
          <a:prstGeom prst="rect">
            <a:avLst/>
          </a:prstGeom>
          <a:noFill/>
          <a:ln>
            <a:noFill/>
          </a:ln>
        </p:spPr>
      </p:pic>
      <p:sp>
        <p:nvSpPr>
          <p:cNvPr id="51" name="Google Shape;51;p7"/>
          <p:cNvSpPr/>
          <p:nvPr/>
        </p:nvSpPr>
        <p:spPr>
          <a:xfrm>
            <a:off x="2552750" y="0"/>
            <a:ext cx="55671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type="title"/>
          </p:nvPr>
        </p:nvSpPr>
        <p:spPr>
          <a:xfrm>
            <a:off x="3281100" y="2213825"/>
            <a:ext cx="4804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2pPr>
            <a:lvl3pPr lvl="2"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3pPr>
            <a:lvl4pPr lvl="3"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4pPr>
            <a:lvl5pPr lvl="4"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5pPr>
            <a:lvl6pPr lvl="5"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6pPr>
            <a:lvl7pPr lvl="6"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7pPr>
            <a:lvl8pPr lvl="7"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8pPr>
            <a:lvl9pPr lvl="8"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9pPr>
          </a:lstStyle>
          <a:p/>
        </p:txBody>
      </p:sp>
      <p:sp>
        <p:nvSpPr>
          <p:cNvPr id="53" name="Google Shape;5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54" name="Google Shape;54;p7"/>
          <p:cNvGrpSpPr/>
          <p:nvPr/>
        </p:nvGrpSpPr>
        <p:grpSpPr>
          <a:xfrm>
            <a:off x="2803144" y="1344000"/>
            <a:ext cx="4128402" cy="2293800"/>
            <a:chOff x="2803144" y="1344000"/>
            <a:chExt cx="4128402" cy="2293800"/>
          </a:xfrm>
        </p:grpSpPr>
        <p:sp>
          <p:nvSpPr>
            <p:cNvPr id="55" name="Google Shape;55;p7"/>
            <p:cNvSpPr/>
            <p:nvPr/>
          </p:nvSpPr>
          <p:spPr>
            <a:xfrm>
              <a:off x="2803144" y="1344000"/>
              <a:ext cx="40608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2803144" y="3553800"/>
              <a:ext cx="4104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5400000">
              <a:off x="1764545" y="2458775"/>
              <a:ext cx="2160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5400000">
              <a:off x="6620145" y="1572600"/>
              <a:ext cx="540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5400000">
              <a:off x="6548145" y="3254400"/>
              <a:ext cx="684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0" name="Shape 60"/>
        <p:cNvGrpSpPr/>
        <p:nvPr/>
      </p:nvGrpSpPr>
      <p:grpSpPr>
        <a:xfrm>
          <a:off x="0" y="0"/>
          <a:ext cx="0" cy="0"/>
          <a:chOff x="0" y="0"/>
          <a:chExt cx="0" cy="0"/>
        </a:xfrm>
      </p:grpSpPr>
      <p:sp>
        <p:nvSpPr>
          <p:cNvPr id="61" name="Google Shape;61;p8"/>
          <p:cNvSpPr txBox="1"/>
          <p:nvPr>
            <p:ph type="title"/>
          </p:nvPr>
        </p:nvSpPr>
        <p:spPr>
          <a:xfrm>
            <a:off x="4279200" y="555600"/>
            <a:ext cx="43269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400"/>
              <a:buNone/>
              <a:defRPr b="1" sz="2400"/>
            </a:lvl2pPr>
            <a:lvl3pPr lvl="2">
              <a:spcBef>
                <a:spcPts val="0"/>
              </a:spcBef>
              <a:spcAft>
                <a:spcPts val="0"/>
              </a:spcAft>
              <a:buSzPts val="2400"/>
              <a:buNone/>
              <a:defRPr b="1" sz="2400"/>
            </a:lvl3pPr>
            <a:lvl4pPr lvl="3">
              <a:spcBef>
                <a:spcPts val="0"/>
              </a:spcBef>
              <a:spcAft>
                <a:spcPts val="0"/>
              </a:spcAft>
              <a:buSzPts val="2400"/>
              <a:buNone/>
              <a:defRPr b="1" sz="2400"/>
            </a:lvl4pPr>
            <a:lvl5pPr lvl="4">
              <a:spcBef>
                <a:spcPts val="0"/>
              </a:spcBef>
              <a:spcAft>
                <a:spcPts val="0"/>
              </a:spcAft>
              <a:buSzPts val="2400"/>
              <a:buNone/>
              <a:defRPr b="1" sz="2400"/>
            </a:lvl5pPr>
            <a:lvl6pPr lvl="5">
              <a:spcBef>
                <a:spcPts val="0"/>
              </a:spcBef>
              <a:spcAft>
                <a:spcPts val="0"/>
              </a:spcAft>
              <a:buSzPts val="2400"/>
              <a:buNone/>
              <a:defRPr b="1" sz="2400"/>
            </a:lvl6pPr>
            <a:lvl7pPr lvl="6">
              <a:spcBef>
                <a:spcPts val="0"/>
              </a:spcBef>
              <a:spcAft>
                <a:spcPts val="0"/>
              </a:spcAft>
              <a:buSzPts val="2400"/>
              <a:buNone/>
              <a:defRPr b="1" sz="2400"/>
            </a:lvl7pPr>
            <a:lvl8pPr lvl="7">
              <a:spcBef>
                <a:spcPts val="0"/>
              </a:spcBef>
              <a:spcAft>
                <a:spcPts val="0"/>
              </a:spcAft>
              <a:buSzPts val="2400"/>
              <a:buNone/>
              <a:defRPr b="1" sz="2400"/>
            </a:lvl8pPr>
            <a:lvl9pPr lvl="8">
              <a:spcBef>
                <a:spcPts val="0"/>
              </a:spcBef>
              <a:spcAft>
                <a:spcPts val="0"/>
              </a:spcAft>
              <a:buSzPts val="2400"/>
              <a:buNone/>
              <a:defRPr b="1" sz="2400"/>
            </a:lvl9pPr>
          </a:lstStyle>
          <a:p/>
        </p:txBody>
      </p:sp>
      <p:sp>
        <p:nvSpPr>
          <p:cNvPr id="62" name="Google Shape;62;p8"/>
          <p:cNvSpPr txBox="1"/>
          <p:nvPr>
            <p:ph idx="1" type="body"/>
          </p:nvPr>
        </p:nvSpPr>
        <p:spPr>
          <a:xfrm>
            <a:off x="4279200" y="1389600"/>
            <a:ext cx="43269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8"/>
          <p:cNvSpPr/>
          <p:nvPr/>
        </p:nvSpPr>
        <p:spPr>
          <a:xfrm>
            <a:off x="331549" y="351825"/>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txBox="1"/>
          <p:nvPr>
            <p:ph idx="2" type="title"/>
          </p:nvPr>
        </p:nvSpPr>
        <p:spPr>
          <a:xfrm>
            <a:off x="611700" y="1316225"/>
            <a:ext cx="2635500" cy="225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2pPr>
            <a:lvl3pPr lvl="2"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3pPr>
            <a:lvl4pPr lvl="3"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4pPr>
            <a:lvl5pPr lvl="4"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5pPr>
            <a:lvl6pPr lvl="5"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6pPr>
            <a:lvl7pPr lvl="6"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7pPr>
            <a:lvl8pPr lvl="7"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8pPr>
            <a:lvl9pPr lvl="8"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0" l="0" r="0" t="4058"/>
          <a:stretch/>
        </p:blipFill>
        <p:spPr>
          <a:xfrm>
            <a:off x="0" y="0"/>
            <a:ext cx="9143999" cy="5143500"/>
          </a:xfrm>
          <a:prstGeom prst="rect">
            <a:avLst/>
          </a:prstGeom>
          <a:noFill/>
          <a:ln>
            <a:noFill/>
          </a:ln>
        </p:spPr>
      </p:pic>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9"/>
          <p:cNvSpPr/>
          <p:nvPr/>
        </p:nvSpPr>
        <p:spPr>
          <a:xfrm>
            <a:off x="651600" y="0"/>
            <a:ext cx="72516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1380338" y="879825"/>
            <a:ext cx="3103735" cy="3398022"/>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1" name="Google Shape;71;p9"/>
          <p:cNvSpPr txBox="1"/>
          <p:nvPr>
            <p:ph type="title"/>
          </p:nvPr>
        </p:nvSpPr>
        <p:spPr>
          <a:xfrm>
            <a:off x="1557050" y="1613250"/>
            <a:ext cx="6178200" cy="18840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2pPr>
            <a:lvl3pPr lvl="2">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3pPr>
            <a:lvl4pPr lvl="3">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4pPr>
            <a:lvl5pPr lvl="4">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5pPr>
            <a:lvl6pPr lvl="5">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6pPr>
            <a:lvl7pPr lvl="6">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7pPr>
            <a:lvl8pPr lvl="7">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8pPr>
            <a:lvl9pPr lvl="8">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 name="Shape 72"/>
        <p:cNvGrpSpPr/>
        <p:nvPr/>
      </p:nvGrpSpPr>
      <p:grpSpPr>
        <a:xfrm>
          <a:off x="0" y="0"/>
          <a:ext cx="0" cy="0"/>
          <a:chOff x="0" y="0"/>
          <a:chExt cx="0" cy="0"/>
        </a:xfrm>
      </p:grpSpPr>
      <p:sp>
        <p:nvSpPr>
          <p:cNvPr id="73" name="Google Shape;7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4" name="Google Shape;74;p10"/>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600">
                <a:latin typeface="Barlow Condensed Medium"/>
                <a:ea typeface="Barlow Condensed Medium"/>
                <a:cs typeface="Barlow Condensed Medium"/>
                <a:sym typeface="Barlow Condensed Medium"/>
              </a:defRPr>
            </a:lvl1pPr>
            <a:lvl2pPr lvl="1" algn="ctr">
              <a:spcBef>
                <a:spcPts val="0"/>
              </a:spcBef>
              <a:spcAft>
                <a:spcPts val="0"/>
              </a:spcAft>
              <a:buNone/>
              <a:defRPr sz="3600">
                <a:latin typeface="Barlow Condensed Medium"/>
                <a:ea typeface="Barlow Condensed Medium"/>
                <a:cs typeface="Barlow Condensed Medium"/>
                <a:sym typeface="Barlow Condensed Medium"/>
              </a:defRPr>
            </a:lvl2pPr>
            <a:lvl3pPr lvl="2" algn="ctr">
              <a:spcBef>
                <a:spcPts val="0"/>
              </a:spcBef>
              <a:spcAft>
                <a:spcPts val="0"/>
              </a:spcAft>
              <a:buNone/>
              <a:defRPr sz="3600">
                <a:latin typeface="Barlow Condensed Medium"/>
                <a:ea typeface="Barlow Condensed Medium"/>
                <a:cs typeface="Barlow Condensed Medium"/>
                <a:sym typeface="Barlow Condensed Medium"/>
              </a:defRPr>
            </a:lvl3pPr>
            <a:lvl4pPr lvl="3" algn="ctr">
              <a:spcBef>
                <a:spcPts val="0"/>
              </a:spcBef>
              <a:spcAft>
                <a:spcPts val="0"/>
              </a:spcAft>
              <a:buNone/>
              <a:defRPr sz="3600">
                <a:latin typeface="Barlow Condensed Medium"/>
                <a:ea typeface="Barlow Condensed Medium"/>
                <a:cs typeface="Barlow Condensed Medium"/>
                <a:sym typeface="Barlow Condensed Medium"/>
              </a:defRPr>
            </a:lvl4pPr>
            <a:lvl5pPr lvl="4" algn="ctr">
              <a:spcBef>
                <a:spcPts val="0"/>
              </a:spcBef>
              <a:spcAft>
                <a:spcPts val="0"/>
              </a:spcAft>
              <a:buNone/>
              <a:defRPr sz="3600">
                <a:latin typeface="Barlow Condensed Medium"/>
                <a:ea typeface="Barlow Condensed Medium"/>
                <a:cs typeface="Barlow Condensed Medium"/>
                <a:sym typeface="Barlow Condensed Medium"/>
              </a:defRPr>
            </a:lvl5pPr>
            <a:lvl6pPr lvl="5" algn="ctr">
              <a:spcBef>
                <a:spcPts val="0"/>
              </a:spcBef>
              <a:spcAft>
                <a:spcPts val="0"/>
              </a:spcAft>
              <a:buNone/>
              <a:defRPr sz="3600">
                <a:latin typeface="Barlow Condensed Medium"/>
                <a:ea typeface="Barlow Condensed Medium"/>
                <a:cs typeface="Barlow Condensed Medium"/>
                <a:sym typeface="Barlow Condensed Medium"/>
              </a:defRPr>
            </a:lvl6pPr>
            <a:lvl7pPr lvl="6" algn="ctr">
              <a:spcBef>
                <a:spcPts val="0"/>
              </a:spcBef>
              <a:spcAft>
                <a:spcPts val="0"/>
              </a:spcAft>
              <a:buNone/>
              <a:defRPr sz="3600">
                <a:latin typeface="Barlow Condensed Medium"/>
                <a:ea typeface="Barlow Condensed Medium"/>
                <a:cs typeface="Barlow Condensed Medium"/>
                <a:sym typeface="Barlow Condensed Medium"/>
              </a:defRPr>
            </a:lvl7pPr>
            <a:lvl8pPr lvl="7" algn="ctr">
              <a:spcBef>
                <a:spcPts val="0"/>
              </a:spcBef>
              <a:spcAft>
                <a:spcPts val="0"/>
              </a:spcAft>
              <a:buNone/>
              <a:defRPr sz="3600">
                <a:latin typeface="Barlow Condensed Medium"/>
                <a:ea typeface="Barlow Condensed Medium"/>
                <a:cs typeface="Barlow Condensed Medium"/>
                <a:sym typeface="Barlow Condensed Medium"/>
              </a:defRPr>
            </a:lvl8pPr>
            <a:lvl9pPr lvl="8" algn="ctr">
              <a:spcBef>
                <a:spcPts val="0"/>
              </a:spcBef>
              <a:spcAft>
                <a:spcPts val="0"/>
              </a:spcAft>
              <a:buNone/>
              <a:defRPr sz="3600">
                <a:latin typeface="Barlow Condensed Medium"/>
                <a:ea typeface="Barlow Condensed Medium"/>
                <a:cs typeface="Barlow Condensed Medium"/>
                <a:sym typeface="Barlow Condensed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9F6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1pPr>
            <a:lvl2pPr lvl="1">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2pPr>
            <a:lvl3pPr lvl="2">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3pPr>
            <a:lvl4pPr lvl="3">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4pPr>
            <a:lvl5pPr lvl="4">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5pPr>
            <a:lvl6pPr lvl="5">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6pPr>
            <a:lvl7pPr lvl="6">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7pPr>
            <a:lvl8pPr lvl="7">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8pPr>
            <a:lvl9pPr lvl="8">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252525"/>
              </a:buClr>
              <a:buSzPts val="1800"/>
              <a:buFont typeface="Barlow Condensed"/>
              <a:buChar char="●"/>
              <a:defRPr sz="1800">
                <a:solidFill>
                  <a:srgbClr val="252525"/>
                </a:solidFill>
                <a:latin typeface="Barlow Condensed"/>
                <a:ea typeface="Barlow Condensed"/>
                <a:cs typeface="Barlow Condensed"/>
                <a:sym typeface="Barlow Condensed"/>
              </a:defRPr>
            </a:lvl1pPr>
            <a:lvl2pPr indent="-317500" lvl="1" marL="9144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2pPr>
            <a:lvl3pPr indent="-317500" lvl="2" marL="13716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3pPr>
            <a:lvl4pPr indent="-317500" lvl="3" marL="18288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4pPr>
            <a:lvl5pPr indent="-317500" lvl="4" marL="22860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5pPr>
            <a:lvl6pPr indent="-317500" lvl="5" marL="27432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6pPr>
            <a:lvl7pPr indent="-317500" lvl="6" marL="32004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7pPr>
            <a:lvl8pPr indent="-317500" lvl="7" marL="36576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8pPr>
            <a:lvl9pPr indent="-317500" lvl="8" marL="4114800">
              <a:lnSpc>
                <a:spcPct val="115000"/>
              </a:lnSpc>
              <a:spcBef>
                <a:spcPts val="1600"/>
              </a:spcBef>
              <a:spcAft>
                <a:spcPts val="160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hyperlink" Target="https://slidesmania.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1"/>
          <p:cNvSpPr txBox="1"/>
          <p:nvPr>
            <p:ph type="title"/>
          </p:nvPr>
        </p:nvSpPr>
        <p:spPr>
          <a:xfrm>
            <a:off x="1118750" y="2768150"/>
            <a:ext cx="3276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TO FLIP OR NOT TO FLIP</a:t>
            </a:r>
            <a:endParaRPr/>
          </a:p>
        </p:txBody>
      </p:sp>
      <p:sp>
        <p:nvSpPr>
          <p:cNvPr id="80" name="Google Shape;80;p11"/>
          <p:cNvSpPr txBox="1"/>
          <p:nvPr/>
        </p:nvSpPr>
        <p:spPr>
          <a:xfrm>
            <a:off x="3961725" y="2801150"/>
            <a:ext cx="18084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Barlow Condensed"/>
                <a:ea typeface="Barlow Condensed"/>
                <a:cs typeface="Barlow Condensed"/>
                <a:sym typeface="Barlow Condensed"/>
              </a:rPr>
              <a:t>An investigation of Sorting by Prefix Reversals through the Pancake Problem</a:t>
            </a:r>
            <a:endParaRPr sz="1800">
              <a:solidFill>
                <a:srgbClr val="FFFFFF"/>
              </a:solidFill>
              <a:latin typeface="Barlow Condensed"/>
              <a:ea typeface="Barlow Condensed"/>
              <a:cs typeface="Barlow Condensed"/>
              <a:sym typeface="Barlow Condensed"/>
            </a:endParaRPr>
          </a:p>
        </p:txBody>
      </p:sp>
      <p:cxnSp>
        <p:nvCxnSpPr>
          <p:cNvPr id="81" name="Google Shape;81;p11"/>
          <p:cNvCxnSpPr/>
          <p:nvPr/>
        </p:nvCxnSpPr>
        <p:spPr>
          <a:xfrm>
            <a:off x="3881000" y="1865700"/>
            <a:ext cx="9300" cy="14121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Roulette Wheel Selection</a:t>
            </a:r>
            <a:endParaRPr/>
          </a:p>
        </p:txBody>
      </p:sp>
      <p:grpSp>
        <p:nvGrpSpPr>
          <p:cNvPr id="159" name="Google Shape;159;p20"/>
          <p:cNvGrpSpPr/>
          <p:nvPr/>
        </p:nvGrpSpPr>
        <p:grpSpPr>
          <a:xfrm>
            <a:off x="2597063" y="905088"/>
            <a:ext cx="3814835" cy="3790597"/>
            <a:chOff x="2662213" y="676344"/>
            <a:chExt cx="3814835" cy="3790597"/>
          </a:xfrm>
        </p:grpSpPr>
        <p:sp>
          <p:nvSpPr>
            <p:cNvPr id="160" name="Google Shape;160;p20"/>
            <p:cNvSpPr/>
            <p:nvPr/>
          </p:nvSpPr>
          <p:spPr>
            <a:xfrm rot="3600185">
              <a:off x="3169983" y="1184511"/>
              <a:ext cx="2774659" cy="2774659"/>
            </a:xfrm>
            <a:prstGeom prst="blockArc">
              <a:avLst>
                <a:gd fmla="val 12622480" name="adj1"/>
                <a:gd fmla="val 19781569" name="adj2"/>
                <a:gd fmla="val 20773" name="adj3"/>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10800000">
              <a:off x="3183490" y="1163229"/>
              <a:ext cx="2774700" cy="2774700"/>
            </a:xfrm>
            <a:prstGeom prst="blockArc">
              <a:avLst>
                <a:gd fmla="val 12622480" name="adj1"/>
                <a:gd fmla="val 19662822" name="adj2"/>
                <a:gd fmla="val 20729"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3600185">
              <a:off x="3194618" y="1184114"/>
              <a:ext cx="2774659" cy="2774659"/>
            </a:xfrm>
            <a:prstGeom prst="blockArc">
              <a:avLst>
                <a:gd fmla="val 12622480" name="adj1"/>
                <a:gd fmla="val 19703271" name="adj2"/>
                <a:gd fmla="val 20851" name="adj3"/>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0"/>
            <p:cNvGrpSpPr/>
            <p:nvPr/>
          </p:nvGrpSpPr>
          <p:grpSpPr>
            <a:xfrm rot="-7200165">
              <a:off x="3337679" y="2826785"/>
              <a:ext cx="585011" cy="585536"/>
              <a:chOff x="1967628" y="812211"/>
              <a:chExt cx="588000" cy="588000"/>
            </a:xfrm>
          </p:grpSpPr>
          <p:sp>
            <p:nvSpPr>
              <p:cNvPr id="164" name="Google Shape;164;p20"/>
              <p:cNvSpPr/>
              <p:nvPr/>
            </p:nvSpPr>
            <p:spPr>
              <a:xfrm rot="39023">
                <a:off x="1970909" y="815492"/>
                <a:ext cx="581437" cy="581437"/>
              </a:xfrm>
              <a:prstGeom prst="pie">
                <a:avLst>
                  <a:gd fmla="val 6190354" name="adj1"/>
                  <a:gd fmla="val 14996165" name="adj2"/>
                </a:avLst>
              </a:prstGeom>
              <a:solidFill>
                <a:srgbClr val="EEB64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1970875" y="815525"/>
                <a:ext cx="581400" cy="581400"/>
              </a:xfrm>
              <a:prstGeom prst="pie">
                <a:avLst>
                  <a:gd fmla="val 4028252" name="adj1"/>
                  <a:gd fmla="val 17183677" name="adj2"/>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0"/>
            <p:cNvGrpSpPr/>
            <p:nvPr/>
          </p:nvGrpSpPr>
          <p:grpSpPr>
            <a:xfrm>
              <a:off x="4264097" y="1180331"/>
              <a:ext cx="585001" cy="585530"/>
              <a:chOff x="1970048" y="811613"/>
              <a:chExt cx="588000" cy="588000"/>
            </a:xfrm>
          </p:grpSpPr>
          <p:sp>
            <p:nvSpPr>
              <p:cNvPr id="167" name="Google Shape;167;p20"/>
              <p:cNvSpPr/>
              <p:nvPr/>
            </p:nvSpPr>
            <p:spPr>
              <a:xfrm rot="39023">
                <a:off x="1973329" y="814894"/>
                <a:ext cx="581437" cy="581437"/>
              </a:xfrm>
              <a:prstGeom prst="pie">
                <a:avLst>
                  <a:gd fmla="val 6190354" name="adj1"/>
                  <a:gd fmla="val 14996165" name="adj2"/>
                </a:avLst>
              </a:prstGeom>
              <a:solidFill>
                <a:srgbClr val="F1C23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rot="10800000">
                <a:off x="1973295" y="814927"/>
                <a:ext cx="581400" cy="581400"/>
              </a:xfrm>
              <a:prstGeom prst="pie">
                <a:avLst>
                  <a:gd fmla="val 4028252" name="adj1"/>
                  <a:gd fmla="val 17183677"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0"/>
            <p:cNvGrpSpPr/>
            <p:nvPr/>
          </p:nvGrpSpPr>
          <p:grpSpPr>
            <a:xfrm rot="7200165">
              <a:off x="5229930" y="2804716"/>
              <a:ext cx="585011" cy="585536"/>
              <a:chOff x="1977085" y="811649"/>
              <a:chExt cx="588000" cy="588000"/>
            </a:xfrm>
          </p:grpSpPr>
          <p:sp>
            <p:nvSpPr>
              <p:cNvPr id="170" name="Google Shape;170;p20"/>
              <p:cNvSpPr/>
              <p:nvPr/>
            </p:nvSpPr>
            <p:spPr>
              <a:xfrm rot="39023">
                <a:off x="1980366" y="814930"/>
                <a:ext cx="581437" cy="581437"/>
              </a:xfrm>
              <a:prstGeom prst="pie">
                <a:avLst>
                  <a:gd fmla="val 6190354" name="adj1"/>
                  <a:gd fmla="val 14996165" name="adj2"/>
                </a:avLst>
              </a:prstGeom>
              <a:solidFill>
                <a:srgbClr val="FFE59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rot="10800000">
                <a:off x="1980332" y="814963"/>
                <a:ext cx="581400" cy="581400"/>
              </a:xfrm>
              <a:prstGeom prst="pie">
                <a:avLst>
                  <a:gd fmla="val 4028252" name="adj1"/>
                  <a:gd fmla="val 17183677"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0"/>
            <p:cNvSpPr txBox="1"/>
            <p:nvPr/>
          </p:nvSpPr>
          <p:spPr>
            <a:xfrm>
              <a:off x="3375648" y="2963640"/>
              <a:ext cx="5091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252525"/>
                  </a:solidFill>
                  <a:latin typeface="Roboto"/>
                  <a:ea typeface="Roboto"/>
                  <a:cs typeface="Roboto"/>
                  <a:sym typeface="Roboto"/>
                </a:rPr>
                <a:t> </a:t>
              </a:r>
              <a:endParaRPr b="1" sz="1600">
                <a:solidFill>
                  <a:srgbClr val="252525"/>
                </a:solidFill>
                <a:latin typeface="Roboto"/>
                <a:ea typeface="Roboto"/>
                <a:cs typeface="Roboto"/>
                <a:sym typeface="Roboto"/>
              </a:endParaRPr>
            </a:p>
          </p:txBody>
        </p:sp>
      </p:grpSp>
      <p:sp>
        <p:nvSpPr>
          <p:cNvPr id="173" name="Google Shape;173;p20"/>
          <p:cNvSpPr txBox="1"/>
          <p:nvPr/>
        </p:nvSpPr>
        <p:spPr>
          <a:xfrm>
            <a:off x="615750" y="2026225"/>
            <a:ext cx="2511000" cy="206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Used to find parents for crossover and mutation operators</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Cost of each </a:t>
            </a:r>
            <a:r>
              <a:rPr lang="en-GB">
                <a:latin typeface="Barlow Condensed"/>
                <a:ea typeface="Barlow Condensed"/>
                <a:cs typeface="Barlow Condensed"/>
                <a:sym typeface="Barlow Condensed"/>
              </a:rPr>
              <a:t>chromosome</a:t>
            </a:r>
            <a:r>
              <a:rPr lang="en-GB">
                <a:latin typeface="Barlow Condensed"/>
                <a:ea typeface="Barlow Condensed"/>
                <a:cs typeface="Barlow Condensed"/>
                <a:sym typeface="Barlow Condensed"/>
              </a:rPr>
              <a:t> in given population is added to an array of costs</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The cost is then divided by the total cost of every chromosome</a:t>
            </a:r>
            <a:endParaRPr>
              <a:latin typeface="Barlow Condensed"/>
              <a:ea typeface="Barlow Condensed"/>
              <a:cs typeface="Barlow Condensed"/>
              <a:sym typeface="Barlow Condensed"/>
            </a:endParaRPr>
          </a:p>
        </p:txBody>
      </p:sp>
      <p:sp>
        <p:nvSpPr>
          <p:cNvPr id="174" name="Google Shape;174;p20"/>
          <p:cNvSpPr txBox="1"/>
          <p:nvPr/>
        </p:nvSpPr>
        <p:spPr>
          <a:xfrm>
            <a:off x="6324075" y="2026225"/>
            <a:ext cx="2355300" cy="17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Each value in the roulette wheel is divided by the inverted sum of the costs </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Python’s random function applies weights to the chromosomes in the current population and results in 2 fit </a:t>
            </a:r>
            <a:r>
              <a:rPr lang="en-GB">
                <a:latin typeface="Barlow Condensed"/>
                <a:ea typeface="Barlow Condensed"/>
                <a:cs typeface="Barlow Condensed"/>
                <a:sym typeface="Barlow Condensed"/>
              </a:rPr>
              <a:t>chromosomes</a:t>
            </a:r>
            <a:r>
              <a:rPr lang="en-GB">
                <a:latin typeface="Barlow Condensed"/>
                <a:ea typeface="Barlow Condensed"/>
                <a:cs typeface="Barlow Condensed"/>
                <a:sym typeface="Barlow Condensed"/>
              </a:rPr>
              <a:t> to use as parents</a:t>
            </a:r>
            <a:endParaRPr>
              <a:latin typeface="Barlow Condensed"/>
              <a:ea typeface="Barlow Condensed"/>
              <a:cs typeface="Barlow Condensed"/>
              <a:sym typeface="Barlow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Crossover Operator</a:t>
            </a:r>
            <a:endParaRPr/>
          </a:p>
        </p:txBody>
      </p:sp>
      <p:sp>
        <p:nvSpPr>
          <p:cNvPr id="180" name="Google Shape;180;p21"/>
          <p:cNvSpPr txBox="1"/>
          <p:nvPr/>
        </p:nvSpPr>
        <p:spPr>
          <a:xfrm>
            <a:off x="447250" y="601000"/>
            <a:ext cx="3717900" cy="412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Condensed"/>
              <a:buChar char="●"/>
            </a:pPr>
            <a:r>
              <a:rPr b="1" lang="en-GB" sz="1800">
                <a:latin typeface="Barlow Condensed"/>
                <a:ea typeface="Barlow Condensed"/>
                <a:cs typeface="Barlow Condensed"/>
                <a:sym typeface="Barlow Condensed"/>
              </a:rPr>
              <a:t>Single point crossover</a:t>
            </a:r>
            <a:endParaRPr b="1" sz="18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GB" sz="2000">
                <a:latin typeface="Barlow Condensed"/>
                <a:ea typeface="Barlow Condensed"/>
                <a:cs typeface="Barlow Condensed"/>
                <a:sym typeface="Barlow Condensed"/>
              </a:rPr>
              <a:t>Selects random index in list of chromosomes and ‘flips’ the list (pancakes) at that index</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GB" sz="2000">
                <a:latin typeface="Barlow Condensed"/>
                <a:ea typeface="Barlow Condensed"/>
                <a:cs typeface="Barlow Condensed"/>
                <a:sym typeface="Barlow Condensed"/>
              </a:rPr>
              <a:t>The cost of the resulting offspring is calculated using fitness function</a:t>
            </a:r>
            <a:endParaRPr sz="2000">
              <a:latin typeface="Barlow Condensed"/>
              <a:ea typeface="Barlow Condensed"/>
              <a:cs typeface="Barlow Condensed"/>
              <a:sym typeface="Barlow Condensed"/>
            </a:endParaRPr>
          </a:p>
        </p:txBody>
      </p:sp>
      <p:pic>
        <p:nvPicPr>
          <p:cNvPr id="181" name="Google Shape;181;p21"/>
          <p:cNvPicPr preferRelativeResize="0"/>
          <p:nvPr/>
        </p:nvPicPr>
        <p:blipFill>
          <a:blip r:embed="rId3">
            <a:alphaModFix/>
          </a:blip>
          <a:stretch>
            <a:fillRect/>
          </a:stretch>
        </p:blipFill>
        <p:spPr>
          <a:xfrm>
            <a:off x="335475" y="3033000"/>
            <a:ext cx="1860474" cy="1860474"/>
          </a:xfrm>
          <a:prstGeom prst="rect">
            <a:avLst/>
          </a:prstGeom>
          <a:noFill/>
          <a:ln>
            <a:noFill/>
          </a:ln>
        </p:spPr>
      </p:pic>
      <p:pic>
        <p:nvPicPr>
          <p:cNvPr id="182" name="Google Shape;182;p21"/>
          <p:cNvPicPr preferRelativeResize="0"/>
          <p:nvPr/>
        </p:nvPicPr>
        <p:blipFill>
          <a:blip r:embed="rId4">
            <a:alphaModFix/>
          </a:blip>
          <a:stretch>
            <a:fillRect/>
          </a:stretch>
        </p:blipFill>
        <p:spPr>
          <a:xfrm flipH="1">
            <a:off x="2195951" y="3033000"/>
            <a:ext cx="1860474" cy="1860474"/>
          </a:xfrm>
          <a:prstGeom prst="rect">
            <a:avLst/>
          </a:prstGeom>
          <a:noFill/>
          <a:ln>
            <a:noFill/>
          </a:ln>
        </p:spPr>
      </p:pic>
      <p:pic>
        <p:nvPicPr>
          <p:cNvPr id="183" name="Google Shape;183;p21"/>
          <p:cNvPicPr preferRelativeResize="0"/>
          <p:nvPr/>
        </p:nvPicPr>
        <p:blipFill>
          <a:blip r:embed="rId5">
            <a:alphaModFix/>
          </a:blip>
          <a:stretch>
            <a:fillRect/>
          </a:stretch>
        </p:blipFill>
        <p:spPr>
          <a:xfrm>
            <a:off x="6971475" y="3253975"/>
            <a:ext cx="781725" cy="5363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Crossover Operator</a:t>
            </a:r>
            <a:endParaRPr/>
          </a:p>
        </p:txBody>
      </p:sp>
      <p:sp>
        <p:nvSpPr>
          <p:cNvPr id="189" name="Google Shape;189;p22"/>
          <p:cNvSpPr txBox="1"/>
          <p:nvPr/>
        </p:nvSpPr>
        <p:spPr>
          <a:xfrm>
            <a:off x="447250" y="601000"/>
            <a:ext cx="3717900" cy="412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Condensed"/>
              <a:buChar char="●"/>
            </a:pPr>
            <a:r>
              <a:rPr b="1" lang="en-GB" sz="1800">
                <a:latin typeface="Barlow Condensed"/>
                <a:ea typeface="Barlow Condensed"/>
                <a:cs typeface="Barlow Condensed"/>
                <a:sym typeface="Barlow Condensed"/>
              </a:rPr>
              <a:t>Single point crossover (Con’t)</a:t>
            </a:r>
            <a:endParaRPr b="1" sz="1800">
              <a:latin typeface="Barlow Condensed"/>
              <a:ea typeface="Barlow Condensed"/>
              <a:cs typeface="Barlow Condensed"/>
              <a:sym typeface="Barlow Condensed"/>
            </a:endParaRPr>
          </a:p>
          <a:p>
            <a:pPr indent="0" lvl="0" marL="914400" rtl="0" algn="l">
              <a:spcBef>
                <a:spcPts val="0"/>
              </a:spcBef>
              <a:spcAft>
                <a:spcPts val="0"/>
              </a:spcAft>
              <a:buNone/>
            </a:pPr>
            <a:r>
              <a:t/>
            </a:r>
            <a:endParaRPr sz="2000">
              <a:latin typeface="Barlow Condensed"/>
              <a:ea typeface="Barlow Condensed"/>
              <a:cs typeface="Barlow Condensed"/>
              <a:sym typeface="Barlow Condensed"/>
            </a:endParaRPr>
          </a:p>
        </p:txBody>
      </p:sp>
      <p:pic>
        <p:nvPicPr>
          <p:cNvPr id="190" name="Google Shape;190;p22"/>
          <p:cNvPicPr preferRelativeResize="0"/>
          <p:nvPr/>
        </p:nvPicPr>
        <p:blipFill>
          <a:blip r:embed="rId3">
            <a:alphaModFix/>
          </a:blip>
          <a:stretch>
            <a:fillRect/>
          </a:stretch>
        </p:blipFill>
        <p:spPr>
          <a:xfrm>
            <a:off x="6971475" y="3253975"/>
            <a:ext cx="781725" cy="536342"/>
          </a:xfrm>
          <a:prstGeom prst="rect">
            <a:avLst/>
          </a:prstGeom>
          <a:noFill/>
          <a:ln>
            <a:noFill/>
          </a:ln>
        </p:spPr>
      </p:pic>
      <p:pic>
        <p:nvPicPr>
          <p:cNvPr id="191" name="Google Shape;191;p22"/>
          <p:cNvPicPr preferRelativeResize="0"/>
          <p:nvPr/>
        </p:nvPicPr>
        <p:blipFill>
          <a:blip r:embed="rId4">
            <a:alphaModFix/>
          </a:blip>
          <a:stretch>
            <a:fillRect/>
          </a:stretch>
        </p:blipFill>
        <p:spPr>
          <a:xfrm>
            <a:off x="882817" y="1386150"/>
            <a:ext cx="2846775" cy="1581550"/>
          </a:xfrm>
          <a:prstGeom prst="rect">
            <a:avLst/>
          </a:prstGeom>
          <a:noFill/>
          <a:ln>
            <a:noFill/>
          </a:ln>
        </p:spPr>
      </p:pic>
      <p:pic>
        <p:nvPicPr>
          <p:cNvPr id="192" name="Google Shape;192;p22"/>
          <p:cNvPicPr preferRelativeResize="0"/>
          <p:nvPr/>
        </p:nvPicPr>
        <p:blipFill>
          <a:blip r:embed="rId5">
            <a:alphaModFix/>
          </a:blip>
          <a:stretch>
            <a:fillRect/>
          </a:stretch>
        </p:blipFill>
        <p:spPr>
          <a:xfrm>
            <a:off x="1039388" y="3436650"/>
            <a:ext cx="2533650" cy="82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Mutation </a:t>
            </a:r>
            <a:endParaRPr/>
          </a:p>
          <a:p>
            <a:pPr indent="0" lvl="0" marL="0" rtl="0" algn="r">
              <a:spcBef>
                <a:spcPts val="0"/>
              </a:spcBef>
              <a:spcAft>
                <a:spcPts val="0"/>
              </a:spcAft>
              <a:buNone/>
            </a:pPr>
            <a:r>
              <a:rPr lang="en-GB"/>
              <a:t>Operator</a:t>
            </a:r>
            <a:endParaRPr/>
          </a:p>
        </p:txBody>
      </p:sp>
      <p:sp>
        <p:nvSpPr>
          <p:cNvPr id="198" name="Google Shape;198;p23"/>
          <p:cNvSpPr txBox="1"/>
          <p:nvPr/>
        </p:nvSpPr>
        <p:spPr>
          <a:xfrm>
            <a:off x="614213" y="1260025"/>
            <a:ext cx="32286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Barlow Condensed"/>
                <a:ea typeface="Barlow Condensed"/>
                <a:cs typeface="Barlow Condensed"/>
                <a:sym typeface="Barlow Condensed"/>
              </a:rPr>
              <a:t>Optimal Mutation Probability = .01</a:t>
            </a:r>
            <a:endParaRPr b="1"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p:txBody>
      </p:sp>
      <p:pic>
        <p:nvPicPr>
          <p:cNvPr id="199" name="Google Shape;199;p23"/>
          <p:cNvPicPr preferRelativeResize="0"/>
          <p:nvPr/>
        </p:nvPicPr>
        <p:blipFill>
          <a:blip r:embed="rId3">
            <a:alphaModFix/>
          </a:blip>
          <a:stretch>
            <a:fillRect/>
          </a:stretch>
        </p:blipFill>
        <p:spPr>
          <a:xfrm>
            <a:off x="180388" y="3353200"/>
            <a:ext cx="4291475" cy="442200"/>
          </a:xfrm>
          <a:prstGeom prst="rect">
            <a:avLst/>
          </a:prstGeom>
          <a:noFill/>
          <a:ln>
            <a:noFill/>
          </a:ln>
        </p:spPr>
      </p:pic>
      <p:sp>
        <p:nvSpPr>
          <p:cNvPr id="200" name="Google Shape;200;p23"/>
          <p:cNvSpPr txBox="1"/>
          <p:nvPr/>
        </p:nvSpPr>
        <p:spPr>
          <a:xfrm>
            <a:off x="786228" y="1872975"/>
            <a:ext cx="28512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dk1"/>
                </a:solidFill>
                <a:latin typeface="Barlow Condensed"/>
                <a:ea typeface="Barlow Condensed"/>
                <a:cs typeface="Barlow Condensed"/>
                <a:sym typeface="Barlow Condensed"/>
              </a:rPr>
              <a:t>The chromosome is selected by the roulette wheel selection to be mutated</a:t>
            </a:r>
            <a:endParaRPr sz="1800">
              <a:latin typeface="Barlow Condensed"/>
              <a:ea typeface="Barlow Condensed"/>
              <a:cs typeface="Barlow Condensed"/>
              <a:sym typeface="Barlow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4"/>
          <p:cNvSpPr txBox="1"/>
          <p:nvPr>
            <p:ph type="title"/>
          </p:nvPr>
        </p:nvSpPr>
        <p:spPr>
          <a:xfrm>
            <a:off x="1305375" y="2285400"/>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WISDOM OF CRO</a:t>
            </a:r>
            <a:r>
              <a:rPr lang="en-GB">
                <a:solidFill>
                  <a:srgbClr val="FFFFFF"/>
                </a:solidFill>
              </a:rPr>
              <a:t>WDS</a:t>
            </a:r>
            <a:endParaRPr>
              <a:solidFill>
                <a:srgbClr val="EEB64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p:nvPr/>
        </p:nvSpPr>
        <p:spPr>
          <a:xfrm>
            <a:off x="145800" y="0"/>
            <a:ext cx="17682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txBox="1"/>
          <p:nvPr>
            <p:ph type="title"/>
          </p:nvPr>
        </p:nvSpPr>
        <p:spPr>
          <a:xfrm>
            <a:off x="342000" y="4044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Wisdom of Crowd Drawbacks</a:t>
            </a:r>
            <a:endParaRPr/>
          </a:p>
        </p:txBody>
      </p:sp>
      <p:sp>
        <p:nvSpPr>
          <p:cNvPr id="212" name="Google Shape;212;p25"/>
          <p:cNvSpPr txBox="1"/>
          <p:nvPr/>
        </p:nvSpPr>
        <p:spPr>
          <a:xfrm>
            <a:off x="5241350" y="1285875"/>
            <a:ext cx="3703800" cy="36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Barlow Condensed"/>
                <a:ea typeface="Barlow Condensed"/>
                <a:cs typeface="Barlow Condensed"/>
                <a:sym typeface="Barlow Condensed"/>
              </a:rPr>
              <a:t>Traveling Salesman Approach</a:t>
            </a:r>
            <a:endParaRPr sz="2400">
              <a:latin typeface="Barlow Condensed"/>
              <a:ea typeface="Barlow Condensed"/>
              <a:cs typeface="Barlow Condensed"/>
              <a:sym typeface="Barlow Condensed"/>
            </a:endParaRPr>
          </a:p>
          <a:p>
            <a:pPr indent="0" lvl="0" marL="457200" rtl="0" algn="l">
              <a:spcBef>
                <a:spcPts val="0"/>
              </a:spcBef>
              <a:spcAft>
                <a:spcPts val="0"/>
              </a:spcAft>
              <a:buNone/>
            </a:pPr>
            <a:r>
              <a:t/>
            </a:r>
            <a:endParaRPr sz="1800">
              <a:latin typeface="Barlow Condensed"/>
              <a:ea typeface="Barlow Condensed"/>
              <a:cs typeface="Barlow Condensed"/>
              <a:sym typeface="Barlow Condensed"/>
            </a:endParaRPr>
          </a:p>
          <a:p>
            <a:pPr indent="0" lvl="0" marL="0" rtl="0" algn="ctr">
              <a:spcBef>
                <a:spcPts val="0"/>
              </a:spcBef>
              <a:spcAft>
                <a:spcPts val="0"/>
              </a:spcAft>
              <a:buNone/>
            </a:pPr>
            <a:r>
              <a:rPr lang="en-GB" sz="1800">
                <a:latin typeface="Barlow Condensed"/>
                <a:ea typeface="Barlow Condensed"/>
                <a:cs typeface="Barlow Condensed"/>
                <a:sym typeface="Barlow Condensed"/>
              </a:rPr>
              <a:t>Since order of flips mattered, could not use a aggregation method similar to TSP.</a:t>
            </a:r>
            <a:endParaRPr sz="1800">
              <a:latin typeface="Barlow Condensed"/>
              <a:ea typeface="Barlow Condensed"/>
              <a:cs typeface="Barlow Condensed"/>
              <a:sym typeface="Barlow Condensed"/>
            </a:endParaRPr>
          </a:p>
        </p:txBody>
      </p:sp>
      <p:pic>
        <p:nvPicPr>
          <p:cNvPr id="213" name="Google Shape;213;p25"/>
          <p:cNvPicPr preferRelativeResize="0"/>
          <p:nvPr/>
        </p:nvPicPr>
        <p:blipFill>
          <a:blip r:embed="rId3">
            <a:alphaModFix/>
          </a:blip>
          <a:stretch>
            <a:fillRect/>
          </a:stretch>
        </p:blipFill>
        <p:spPr>
          <a:xfrm>
            <a:off x="2134925" y="1854400"/>
            <a:ext cx="3022550" cy="24830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5492925" y="1386150"/>
            <a:ext cx="27582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Final </a:t>
            </a:r>
            <a:endParaRPr/>
          </a:p>
          <a:p>
            <a:pPr indent="0" lvl="0" marL="0" rtl="0" algn="r">
              <a:spcBef>
                <a:spcPts val="0"/>
              </a:spcBef>
              <a:spcAft>
                <a:spcPts val="0"/>
              </a:spcAft>
              <a:buNone/>
            </a:pPr>
            <a:r>
              <a:rPr lang="en-GB"/>
              <a:t>Implementation</a:t>
            </a:r>
            <a:endParaRPr/>
          </a:p>
        </p:txBody>
      </p:sp>
      <p:sp>
        <p:nvSpPr>
          <p:cNvPr id="219" name="Google Shape;219;p26"/>
          <p:cNvSpPr txBox="1"/>
          <p:nvPr/>
        </p:nvSpPr>
        <p:spPr>
          <a:xfrm>
            <a:off x="363400" y="601000"/>
            <a:ext cx="3857700" cy="42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Barlow Condensed"/>
                <a:ea typeface="Barlow Condensed"/>
                <a:cs typeface="Barlow Condensed"/>
                <a:sym typeface="Barlow Condensed"/>
              </a:rPr>
              <a:t>The pancake flipping problem is NP Complete only if the number of flips to order the pancakes is found.</a:t>
            </a:r>
            <a:endParaRPr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Keep a list of number of flips</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Find the </a:t>
            </a:r>
            <a:r>
              <a:rPr lang="en-GB" sz="1800">
                <a:latin typeface="Barlow Condensed"/>
                <a:ea typeface="Barlow Condensed"/>
                <a:cs typeface="Barlow Condensed"/>
                <a:sym typeface="Barlow Condensed"/>
              </a:rPr>
              <a:t>minimum</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a:t>
            </a:r>
            <a:r>
              <a:rPr i="1" lang="en-GB" sz="1800">
                <a:latin typeface="Barlow Condensed"/>
                <a:ea typeface="Barlow Condensed"/>
                <a:cs typeface="Barlow Condensed"/>
                <a:sym typeface="Barlow Condensed"/>
              </a:rPr>
              <a:t>Who wants to be a </a:t>
            </a:r>
            <a:r>
              <a:rPr i="1" lang="en-GB" sz="1800">
                <a:latin typeface="Barlow Condensed"/>
                <a:ea typeface="Barlow Condensed"/>
                <a:cs typeface="Barlow Condensed"/>
                <a:sym typeface="Barlow Condensed"/>
              </a:rPr>
              <a:t>Millionaire?</a:t>
            </a:r>
            <a:r>
              <a:rPr lang="en-GB" sz="1800">
                <a:latin typeface="Barlow Condensed"/>
                <a:ea typeface="Barlow Condensed"/>
                <a:cs typeface="Barlow Condensed"/>
                <a:sym typeface="Barlow Condensed"/>
              </a:rPr>
              <a:t>”</a:t>
            </a:r>
            <a:endParaRPr sz="1800">
              <a:latin typeface="Barlow Condensed"/>
              <a:ea typeface="Barlow Condensed"/>
              <a:cs typeface="Barlow Condensed"/>
              <a:sym typeface="Barlow Condensed"/>
            </a:endParaRPr>
          </a:p>
          <a:p>
            <a:pPr indent="0" lvl="0" marL="457200" rtl="0" algn="ctr">
              <a:spcBef>
                <a:spcPts val="0"/>
              </a:spcBef>
              <a:spcAft>
                <a:spcPts val="0"/>
              </a:spcAft>
              <a:buNone/>
            </a:pPr>
            <a:r>
              <a:rPr lang="en-GB" sz="1800">
                <a:latin typeface="Barlow Condensed"/>
                <a:ea typeface="Barlow Condensed"/>
                <a:cs typeface="Barlow Condensed"/>
                <a:sym typeface="Barlow Condensed"/>
              </a:rPr>
              <a:t>approach</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265813" y="2707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25" name="Google Shape;225;p27"/>
          <p:cNvSpPr txBox="1"/>
          <p:nvPr/>
        </p:nvSpPr>
        <p:spPr>
          <a:xfrm>
            <a:off x="785013" y="22916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252525"/>
                </a:solidFill>
                <a:latin typeface="Barlow Condensed Medium"/>
                <a:ea typeface="Barlow Condensed Medium"/>
                <a:cs typeface="Barlow Condensed Medium"/>
                <a:sym typeface="Barlow Condensed Medium"/>
              </a:rPr>
              <a:t>Running a Single GA</a:t>
            </a:r>
            <a:endParaRPr sz="1800">
              <a:solidFill>
                <a:srgbClr val="252525"/>
              </a:solidFill>
              <a:latin typeface="Barlow Condensed Medium"/>
              <a:ea typeface="Barlow Condensed Medium"/>
              <a:cs typeface="Barlow Condensed Medium"/>
              <a:sym typeface="Barlow Condensed Medium"/>
            </a:endParaRPr>
          </a:p>
          <a:p>
            <a:pPr indent="0" lvl="0" marL="0" rtl="0" algn="r">
              <a:spcBef>
                <a:spcPts val="0"/>
              </a:spcBef>
              <a:spcAft>
                <a:spcPts val="0"/>
              </a:spcAft>
              <a:buNone/>
            </a:pPr>
            <a:r>
              <a:t/>
            </a:r>
            <a:endParaRPr b="1" sz="800">
              <a:solidFill>
                <a:srgbClr val="252525"/>
              </a:solidFill>
              <a:latin typeface="Roboto"/>
              <a:ea typeface="Roboto"/>
              <a:cs typeface="Roboto"/>
              <a:sym typeface="Roboto"/>
            </a:endParaRPr>
          </a:p>
          <a:p>
            <a:pPr indent="0" lvl="0" marL="0" rtl="0" algn="r">
              <a:spcBef>
                <a:spcPts val="0"/>
              </a:spcBef>
              <a:spcAft>
                <a:spcPts val="1600"/>
              </a:spcAft>
              <a:buNone/>
            </a:pPr>
            <a:r>
              <a:rPr lang="en-GB">
                <a:solidFill>
                  <a:srgbClr val="252525"/>
                </a:solidFill>
                <a:latin typeface="Barlow Condensed"/>
                <a:ea typeface="Barlow Condensed"/>
                <a:cs typeface="Barlow Condensed"/>
                <a:sym typeface="Barlow Condensed"/>
              </a:rPr>
              <a:t>This is a GA run on a string of 50 letters with a population of 50. As more generations are run, the cost continually goes down and more efficient </a:t>
            </a:r>
            <a:r>
              <a:rPr lang="en-GB">
                <a:solidFill>
                  <a:srgbClr val="252525"/>
                </a:solidFill>
                <a:latin typeface="Barlow Condensed"/>
                <a:ea typeface="Barlow Condensed"/>
                <a:cs typeface="Barlow Condensed"/>
                <a:sym typeface="Barlow Condensed"/>
              </a:rPr>
              <a:t>solutions</a:t>
            </a:r>
            <a:r>
              <a:rPr lang="en-GB">
                <a:solidFill>
                  <a:srgbClr val="252525"/>
                </a:solidFill>
                <a:latin typeface="Barlow Condensed"/>
                <a:ea typeface="Barlow Condensed"/>
                <a:cs typeface="Barlow Condensed"/>
                <a:sym typeface="Barlow Condensed"/>
              </a:rPr>
              <a:t> with fewer flips are found.</a:t>
            </a:r>
            <a:endParaRPr>
              <a:solidFill>
                <a:srgbClr val="252525"/>
              </a:solidFill>
              <a:latin typeface="Barlow Condensed"/>
              <a:ea typeface="Barlow Condensed"/>
              <a:cs typeface="Barlow Condensed"/>
              <a:sym typeface="Barlow Condensed"/>
            </a:endParaRPr>
          </a:p>
        </p:txBody>
      </p:sp>
      <p:pic>
        <p:nvPicPr>
          <p:cNvPr id="226" name="Google Shape;226;p27"/>
          <p:cNvPicPr preferRelativeResize="0"/>
          <p:nvPr/>
        </p:nvPicPr>
        <p:blipFill>
          <a:blip r:embed="rId3">
            <a:alphaModFix/>
          </a:blip>
          <a:stretch>
            <a:fillRect/>
          </a:stretch>
        </p:blipFill>
        <p:spPr>
          <a:xfrm>
            <a:off x="3120075" y="1377400"/>
            <a:ext cx="5906202" cy="287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265813" y="2707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32" name="Google Shape;232;p28"/>
          <p:cNvSpPr txBox="1"/>
          <p:nvPr/>
        </p:nvSpPr>
        <p:spPr>
          <a:xfrm>
            <a:off x="785013" y="22916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252525"/>
                </a:solidFill>
                <a:latin typeface="Barlow Condensed Medium"/>
                <a:ea typeface="Barlow Condensed Medium"/>
                <a:cs typeface="Barlow Condensed Medium"/>
                <a:sym typeface="Barlow Condensed Medium"/>
              </a:rPr>
              <a:t>Wisdom of Crowds Using 25 GAs</a:t>
            </a:r>
            <a:endParaRPr sz="1800">
              <a:solidFill>
                <a:srgbClr val="252525"/>
              </a:solidFill>
              <a:latin typeface="Barlow Condensed Medium"/>
              <a:ea typeface="Barlow Condensed Medium"/>
              <a:cs typeface="Barlow Condensed Medium"/>
              <a:sym typeface="Barlow Condensed Medium"/>
            </a:endParaRPr>
          </a:p>
          <a:p>
            <a:pPr indent="0" lvl="0" marL="0" rtl="0" algn="r">
              <a:spcBef>
                <a:spcPts val="0"/>
              </a:spcBef>
              <a:spcAft>
                <a:spcPts val="0"/>
              </a:spcAft>
              <a:buNone/>
            </a:pPr>
            <a:r>
              <a:t/>
            </a:r>
            <a:endParaRPr b="1" sz="800">
              <a:solidFill>
                <a:srgbClr val="252525"/>
              </a:solidFill>
              <a:latin typeface="Roboto"/>
              <a:ea typeface="Roboto"/>
              <a:cs typeface="Roboto"/>
              <a:sym typeface="Roboto"/>
            </a:endParaRPr>
          </a:p>
          <a:p>
            <a:pPr indent="0" lvl="0" marL="0" rtl="0" algn="r">
              <a:spcBef>
                <a:spcPts val="0"/>
              </a:spcBef>
              <a:spcAft>
                <a:spcPts val="1600"/>
              </a:spcAft>
              <a:buNone/>
            </a:pPr>
            <a:r>
              <a:rPr lang="en-GB">
                <a:solidFill>
                  <a:srgbClr val="252525"/>
                </a:solidFill>
                <a:latin typeface="Barlow Condensed"/>
                <a:ea typeface="Barlow Condensed"/>
                <a:cs typeface="Barlow Condensed"/>
                <a:sym typeface="Barlow Condensed"/>
              </a:rPr>
              <a:t>Here, the costs of running the Wisdom of Crowds approach over 25 GAs is laid out. The purple line found the most fit indices for flipping the string, flipping a string of size twenty a minimum of 21 times, giving us the lower bound for the given string.</a:t>
            </a:r>
            <a:endParaRPr>
              <a:solidFill>
                <a:srgbClr val="252525"/>
              </a:solidFill>
              <a:latin typeface="Barlow Condensed"/>
              <a:ea typeface="Barlow Condensed"/>
              <a:cs typeface="Barlow Condensed"/>
              <a:sym typeface="Barlow Condensed"/>
            </a:endParaRPr>
          </a:p>
        </p:txBody>
      </p:sp>
      <p:pic>
        <p:nvPicPr>
          <p:cNvPr id="233" name="Google Shape;233;p28"/>
          <p:cNvPicPr preferRelativeResize="0"/>
          <p:nvPr/>
        </p:nvPicPr>
        <p:blipFill>
          <a:blip r:embed="rId3">
            <a:alphaModFix/>
          </a:blip>
          <a:stretch>
            <a:fillRect/>
          </a:stretch>
        </p:blipFill>
        <p:spPr>
          <a:xfrm>
            <a:off x="3559975" y="1457375"/>
            <a:ext cx="4180050" cy="314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39" name="Google Shape;239;p29"/>
          <p:cNvSpPr txBox="1"/>
          <p:nvPr/>
        </p:nvSpPr>
        <p:spPr>
          <a:xfrm>
            <a:off x="363400" y="601000"/>
            <a:ext cx="8317500" cy="42771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GB" sz="1800">
                <a:latin typeface="Barlow Condensed"/>
                <a:ea typeface="Barlow Condensed"/>
                <a:cs typeface="Barlow Condensed"/>
                <a:sym typeface="Barlow Condensed"/>
              </a:rPr>
              <a:t>We are Currently Waiting for more results which describe the key differences between using the WoC approach with the GAs versus just the GAs, differences in sizes of strings, time taken to run, comparisons of using the distance_weight vs subsequence_weight in the cost functions, etc. </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2"/>
          <p:cNvSpPr txBox="1"/>
          <p:nvPr>
            <p:ph type="title"/>
          </p:nvPr>
        </p:nvSpPr>
        <p:spPr>
          <a:xfrm>
            <a:off x="611700" y="1316225"/>
            <a:ext cx="30852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CHEFS</a:t>
            </a:r>
            <a:endParaRPr/>
          </a:p>
        </p:txBody>
      </p:sp>
      <p:sp>
        <p:nvSpPr>
          <p:cNvPr id="87" name="Google Shape;87;p12"/>
          <p:cNvSpPr txBox="1"/>
          <p:nvPr>
            <p:ph idx="1" type="body"/>
          </p:nvPr>
        </p:nvSpPr>
        <p:spPr>
          <a:xfrm>
            <a:off x="3160350" y="181730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Sai</a:t>
            </a:r>
            <a:r>
              <a:rPr lang="en-GB" sz="2400"/>
              <a:t> </a:t>
            </a:r>
            <a:r>
              <a:rPr lang="en-GB" sz="2400"/>
              <a:t>Chinthala</a:t>
            </a:r>
            <a:endParaRPr sz="2400"/>
          </a:p>
        </p:txBody>
      </p:sp>
      <p:sp>
        <p:nvSpPr>
          <p:cNvPr id="88" name="Google Shape;88;p12"/>
          <p:cNvSpPr txBox="1"/>
          <p:nvPr>
            <p:ph idx="1" type="body"/>
          </p:nvPr>
        </p:nvSpPr>
        <p:spPr>
          <a:xfrm>
            <a:off x="6484750" y="181730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Aaron Fox</a:t>
            </a:r>
            <a:endParaRPr sz="2400"/>
          </a:p>
        </p:txBody>
      </p:sp>
      <p:sp>
        <p:nvSpPr>
          <p:cNvPr id="89" name="Google Shape;89;p12"/>
          <p:cNvSpPr txBox="1"/>
          <p:nvPr>
            <p:ph idx="1" type="body"/>
          </p:nvPr>
        </p:nvSpPr>
        <p:spPr>
          <a:xfrm>
            <a:off x="4720750" y="406055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Abby Spalding</a:t>
            </a:r>
            <a:endParaRPr sz="2400"/>
          </a:p>
        </p:txBody>
      </p:sp>
      <p:pic>
        <p:nvPicPr>
          <p:cNvPr id="90" name="Google Shape;90;p12"/>
          <p:cNvPicPr preferRelativeResize="0"/>
          <p:nvPr/>
        </p:nvPicPr>
        <p:blipFill>
          <a:blip r:embed="rId3">
            <a:alphaModFix/>
          </a:blip>
          <a:stretch>
            <a:fillRect/>
          </a:stretch>
        </p:blipFill>
        <p:spPr>
          <a:xfrm>
            <a:off x="4528475" y="2022325"/>
            <a:ext cx="2084950" cy="2084950"/>
          </a:xfrm>
          <a:prstGeom prst="rect">
            <a:avLst/>
          </a:prstGeom>
          <a:noFill/>
          <a:ln>
            <a:noFill/>
          </a:ln>
        </p:spPr>
      </p:pic>
      <p:pic>
        <p:nvPicPr>
          <p:cNvPr id="91" name="Google Shape;91;p12"/>
          <p:cNvPicPr preferRelativeResize="0"/>
          <p:nvPr/>
        </p:nvPicPr>
        <p:blipFill>
          <a:blip r:embed="rId4">
            <a:alphaModFix/>
          </a:blip>
          <a:stretch>
            <a:fillRect/>
          </a:stretch>
        </p:blipFill>
        <p:spPr>
          <a:xfrm>
            <a:off x="6132500" y="142550"/>
            <a:ext cx="1937100" cy="1674600"/>
          </a:xfrm>
          <a:prstGeom prst="ellipse">
            <a:avLst/>
          </a:prstGeom>
          <a:noFill/>
          <a:ln>
            <a:noFill/>
          </a:ln>
        </p:spPr>
      </p:pic>
      <p:pic>
        <p:nvPicPr>
          <p:cNvPr id="92" name="Google Shape;92;p12"/>
          <p:cNvPicPr preferRelativeResize="0"/>
          <p:nvPr/>
        </p:nvPicPr>
        <p:blipFill>
          <a:blip r:embed="rId5">
            <a:alphaModFix/>
          </a:blip>
          <a:stretch>
            <a:fillRect/>
          </a:stretch>
        </p:blipFill>
        <p:spPr>
          <a:xfrm>
            <a:off x="2920225" y="-62625"/>
            <a:ext cx="2084950" cy="208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0"/>
          <p:cNvSpPr txBox="1"/>
          <p:nvPr>
            <p:ph type="title"/>
          </p:nvPr>
        </p:nvSpPr>
        <p:spPr>
          <a:xfrm>
            <a:off x="1295325" y="2285400"/>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a:t>
            </a:r>
            <a:endParaRPr>
              <a:solidFill>
                <a:srgbClr val="EEB64E"/>
              </a:solidFill>
            </a:endParaRPr>
          </a:p>
        </p:txBody>
      </p:sp>
      <p:sp>
        <p:nvSpPr>
          <p:cNvPr id="245" name="Google Shape;245;p30"/>
          <p:cNvSpPr txBox="1"/>
          <p:nvPr/>
        </p:nvSpPr>
        <p:spPr>
          <a:xfrm>
            <a:off x="716400" y="4645800"/>
            <a:ext cx="5290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F9F6EF"/>
                </a:solidFill>
                <a:latin typeface="Barlow Condensed Medium"/>
                <a:ea typeface="Barlow Condensed Medium"/>
                <a:cs typeface="Barlow Condensed Medium"/>
                <a:sym typeface="Barlow Condensed Medium"/>
              </a:rPr>
              <a:t>PRESENTATION TEMPLATE </a:t>
            </a:r>
            <a:r>
              <a:rPr lang="en-GB" sz="1200" u="sng">
                <a:solidFill>
                  <a:srgbClr val="F9F6EF"/>
                </a:solidFill>
                <a:latin typeface="Barlow Condensed Medium"/>
                <a:ea typeface="Barlow Condensed Medium"/>
                <a:cs typeface="Barlow Condensed Medium"/>
                <a:sym typeface="Barlow Condensed Medium"/>
                <a:hlinkClick r:id="rId4"/>
              </a:rPr>
              <a:t>SLIDESMANIA</a:t>
            </a:r>
            <a:endParaRPr sz="1200">
              <a:solidFill>
                <a:srgbClr val="F9F6EF"/>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t/>
            </a:r>
            <a:endParaRPr sz="1200">
              <a:latin typeface="Barlow Condensed"/>
              <a:ea typeface="Barlow Condensed"/>
              <a:cs typeface="Barlow Condensed"/>
              <a:sym typeface="Barlow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228150" y="492625"/>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Resources</a:t>
            </a:r>
            <a:endParaRPr/>
          </a:p>
        </p:txBody>
      </p:sp>
      <p:sp>
        <p:nvSpPr>
          <p:cNvPr id="251" name="Google Shape;251;p31"/>
          <p:cNvSpPr txBox="1"/>
          <p:nvPr/>
        </p:nvSpPr>
        <p:spPr>
          <a:xfrm>
            <a:off x="1437450" y="1374725"/>
            <a:ext cx="6041400" cy="3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[1]  P. Compeau, “Sorting by Signed Reversals,” unpublished.</a:t>
            </a:r>
            <a:endParaRPr i="1">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[2]  Hayes, Brian. “Sorting Out the Genome.” American Scientist, vol. 95, no. 5, 2007, pp. 386–387.</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[3] Bafna, Vineet, and Pavel A Pevzner. “Sorting by Reversals: Genome Rearrangements in Plant Organelles and Evolutionary History of X Chromosome.” Molecular Biology and Evolution, 1995.</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[4] Heyer, Laurie J., et al. “Bacterial Computing: Using E. Coli to Solve the Burnt Pancake Problem.” Math Horizons, vol. 17, no. 3, 2010, pp. 5–10.</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[5] Gates, William H., and Christos H. Papadimitriou. “Bounds for Sorting by Prefix Reversal.” Discrete Mathematics, vol. 27, no. 1, 1979, pp. 47–57.</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[6] B. Chitturi, et al. “An (18/11)n upper bound for sorting by prefix reversals.” Theoretical Computer Science, 2009, pp. 3372–3390.</a:t>
            </a:r>
            <a:endParaRPr>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3"/>
          <p:cNvSpPr txBox="1"/>
          <p:nvPr>
            <p:ph type="title"/>
          </p:nvPr>
        </p:nvSpPr>
        <p:spPr>
          <a:xfrm>
            <a:off x="3273850" y="212875"/>
            <a:ext cx="5566500" cy="67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Sorting by Prefix Reversal</a:t>
            </a:r>
            <a:endParaRPr/>
          </a:p>
        </p:txBody>
      </p:sp>
      <p:sp>
        <p:nvSpPr>
          <p:cNvPr id="98" name="Google Shape;98;p13"/>
          <p:cNvSpPr txBox="1"/>
          <p:nvPr>
            <p:ph idx="1" type="body"/>
          </p:nvPr>
        </p:nvSpPr>
        <p:spPr>
          <a:xfrm>
            <a:off x="537600" y="885775"/>
            <a:ext cx="2532900" cy="240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t>General Idea:</a:t>
            </a:r>
            <a:endParaRPr sz="2400"/>
          </a:p>
          <a:p>
            <a:pPr indent="0" lvl="0" marL="0" rtl="0" algn="l">
              <a:lnSpc>
                <a:spcPct val="100000"/>
              </a:lnSpc>
              <a:spcBef>
                <a:spcPts val="1600"/>
              </a:spcBef>
              <a:spcAft>
                <a:spcPts val="1600"/>
              </a:spcAft>
              <a:buNone/>
            </a:pPr>
            <a:r>
              <a:rPr lang="en-GB" sz="2400"/>
              <a:t>Reversing (flipping) a string of characters (pancakes) at a specific index. Repeated at varied indexes until the string is sorted.</a:t>
            </a:r>
            <a:endParaRPr sz="2400"/>
          </a:p>
        </p:txBody>
      </p:sp>
      <p:sp>
        <p:nvSpPr>
          <p:cNvPr id="99" name="Google Shape;99;p13"/>
          <p:cNvSpPr txBox="1"/>
          <p:nvPr/>
        </p:nvSpPr>
        <p:spPr>
          <a:xfrm>
            <a:off x="4513450" y="785550"/>
            <a:ext cx="4326900" cy="44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3000">
                <a:solidFill>
                  <a:srgbClr val="252525"/>
                </a:solidFill>
                <a:latin typeface="Barlow Condensed"/>
                <a:ea typeface="Barlow Condensed"/>
                <a:cs typeface="Barlow Condensed"/>
                <a:sym typeface="Barlow Condensed"/>
              </a:rPr>
              <a:t>How it Works</a:t>
            </a:r>
            <a:endParaRPr b="1" sz="3000">
              <a:solidFill>
                <a:srgbClr val="252525"/>
              </a:solidFill>
              <a:latin typeface="Barlow Condensed"/>
              <a:ea typeface="Barlow Condensed"/>
              <a:cs typeface="Barlow Condensed"/>
              <a:sym typeface="Barlow Condensed"/>
            </a:endParaRPr>
          </a:p>
        </p:txBody>
      </p:sp>
      <p:pic>
        <p:nvPicPr>
          <p:cNvPr id="100" name="Google Shape;100;p13"/>
          <p:cNvPicPr preferRelativeResize="0"/>
          <p:nvPr/>
        </p:nvPicPr>
        <p:blipFill>
          <a:blip r:embed="rId3">
            <a:alphaModFix/>
          </a:blip>
          <a:stretch>
            <a:fillRect/>
          </a:stretch>
        </p:blipFill>
        <p:spPr>
          <a:xfrm>
            <a:off x="3414525" y="1441225"/>
            <a:ext cx="4812878" cy="3350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p:nvPr/>
        </p:nvSpPr>
        <p:spPr>
          <a:xfrm>
            <a:off x="62201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434343"/>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 name="Google Shape;106;p14"/>
          <p:cNvSpPr/>
          <p:nvPr/>
        </p:nvSpPr>
        <p:spPr>
          <a:xfrm>
            <a:off x="2294338"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 name="Google Shape;107;p14"/>
          <p:cNvSpPr/>
          <p:nvPr/>
        </p:nvSpPr>
        <p:spPr>
          <a:xfrm>
            <a:off x="396666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8" name="Google Shape;108;p14"/>
          <p:cNvSpPr/>
          <p:nvPr/>
        </p:nvSpPr>
        <p:spPr>
          <a:xfrm>
            <a:off x="5638988"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9" name="Google Shape;109;p14"/>
          <p:cNvSpPr/>
          <p:nvPr/>
        </p:nvSpPr>
        <p:spPr>
          <a:xfrm>
            <a:off x="731131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0" name="Google Shape;110;p14"/>
          <p:cNvSpPr txBox="1"/>
          <p:nvPr/>
        </p:nvSpPr>
        <p:spPr>
          <a:xfrm>
            <a:off x="582600" y="1633163"/>
            <a:ext cx="16317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1920-1930s</a:t>
            </a:r>
            <a:endParaRPr b="1" sz="2400">
              <a:solidFill>
                <a:srgbClr val="EEB64E"/>
              </a:solidFill>
              <a:latin typeface="Barlow Condensed"/>
              <a:ea typeface="Barlow Condensed"/>
              <a:cs typeface="Barlow Condensed"/>
              <a:sym typeface="Barlow Condensed"/>
            </a:endParaRPr>
          </a:p>
        </p:txBody>
      </p:sp>
      <p:sp>
        <p:nvSpPr>
          <p:cNvPr id="111" name="Google Shape;111;p14"/>
          <p:cNvSpPr txBox="1"/>
          <p:nvPr/>
        </p:nvSpPr>
        <p:spPr>
          <a:xfrm>
            <a:off x="2298425" y="1633163"/>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1975</a:t>
            </a:r>
            <a:endParaRPr b="1" sz="2400">
              <a:solidFill>
                <a:srgbClr val="EEB64E"/>
              </a:solidFill>
              <a:latin typeface="Barlow Condensed"/>
              <a:ea typeface="Barlow Condensed"/>
              <a:cs typeface="Barlow Condensed"/>
              <a:sym typeface="Barlow Condensed"/>
            </a:endParaRPr>
          </a:p>
        </p:txBody>
      </p:sp>
      <p:sp>
        <p:nvSpPr>
          <p:cNvPr id="112" name="Google Shape;112;p14"/>
          <p:cNvSpPr txBox="1"/>
          <p:nvPr/>
        </p:nvSpPr>
        <p:spPr>
          <a:xfrm>
            <a:off x="3966675" y="1633150"/>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1978</a:t>
            </a:r>
            <a:endParaRPr b="1" sz="2400">
              <a:solidFill>
                <a:srgbClr val="EEB64E"/>
              </a:solidFill>
              <a:latin typeface="Barlow Condensed"/>
              <a:ea typeface="Barlow Condensed"/>
              <a:cs typeface="Barlow Condensed"/>
              <a:sym typeface="Barlow Condensed"/>
            </a:endParaRPr>
          </a:p>
        </p:txBody>
      </p:sp>
      <p:sp>
        <p:nvSpPr>
          <p:cNvPr id="113" name="Google Shape;113;p14"/>
          <p:cNvSpPr txBox="1"/>
          <p:nvPr/>
        </p:nvSpPr>
        <p:spPr>
          <a:xfrm>
            <a:off x="5643075" y="1633150"/>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1993</a:t>
            </a:r>
            <a:endParaRPr b="1" sz="2400">
              <a:solidFill>
                <a:srgbClr val="EEB64E"/>
              </a:solidFill>
              <a:latin typeface="Barlow Condensed"/>
              <a:ea typeface="Barlow Condensed"/>
              <a:cs typeface="Barlow Condensed"/>
              <a:sym typeface="Barlow Condensed"/>
            </a:endParaRPr>
          </a:p>
        </p:txBody>
      </p:sp>
      <p:sp>
        <p:nvSpPr>
          <p:cNvPr id="114" name="Google Shape;114;p14"/>
          <p:cNvSpPr txBox="1"/>
          <p:nvPr/>
        </p:nvSpPr>
        <p:spPr>
          <a:xfrm>
            <a:off x="7364225" y="1633138"/>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2008</a:t>
            </a:r>
            <a:endParaRPr b="1" sz="2400">
              <a:solidFill>
                <a:srgbClr val="EEB64E"/>
              </a:solidFill>
              <a:latin typeface="Barlow Condensed"/>
              <a:ea typeface="Barlow Condensed"/>
              <a:cs typeface="Barlow Condensed"/>
              <a:sym typeface="Barlow Condensed"/>
            </a:endParaRPr>
          </a:p>
        </p:txBody>
      </p:sp>
      <p:sp>
        <p:nvSpPr>
          <p:cNvPr id="115" name="Google Shape;115;p14"/>
          <p:cNvSpPr txBox="1"/>
          <p:nvPr/>
        </p:nvSpPr>
        <p:spPr>
          <a:xfrm>
            <a:off x="268700" y="2479400"/>
            <a:ext cx="1816200" cy="104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Emergence of studying Genetic Inversions:</a:t>
            </a:r>
            <a:endParaRPr sz="1600">
              <a:solidFill>
                <a:srgbClr val="252525"/>
              </a:solidFill>
              <a:latin typeface="Barlow Condensed"/>
              <a:ea typeface="Barlow Condensed"/>
              <a:cs typeface="Barlow Condensed"/>
              <a:sym typeface="Barlow Condensed"/>
            </a:endParaRPr>
          </a:p>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“Flipping blocks of genes end-over-end.”</a:t>
            </a:r>
            <a:endParaRPr sz="1600">
              <a:solidFill>
                <a:srgbClr val="252525"/>
              </a:solidFill>
              <a:latin typeface="Barlow Condensed"/>
              <a:ea typeface="Barlow Condensed"/>
              <a:cs typeface="Barlow Condensed"/>
              <a:sym typeface="Barlow Condensed"/>
            </a:endParaRPr>
          </a:p>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Pioneered by Theodosius Dobzhansky and Alfred H. Sturtevant </a:t>
            </a:r>
            <a:endParaRPr sz="1600">
              <a:solidFill>
                <a:srgbClr val="252525"/>
              </a:solidFill>
              <a:latin typeface="Barlow Condensed"/>
              <a:ea typeface="Barlow Condensed"/>
              <a:cs typeface="Barlow Condensed"/>
              <a:sym typeface="Barlow Condensed"/>
            </a:endParaRPr>
          </a:p>
        </p:txBody>
      </p:sp>
      <p:sp>
        <p:nvSpPr>
          <p:cNvPr id="116" name="Google Shape;116;p14"/>
          <p:cNvSpPr txBox="1"/>
          <p:nvPr/>
        </p:nvSpPr>
        <p:spPr>
          <a:xfrm>
            <a:off x="3915326" y="2479401"/>
            <a:ext cx="1379400" cy="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600">
                <a:solidFill>
                  <a:srgbClr val="252525"/>
                </a:solidFill>
                <a:latin typeface="Barlow Condensed"/>
                <a:ea typeface="Barlow Condensed"/>
                <a:cs typeface="Barlow Condensed"/>
                <a:sym typeface="Barlow Condensed"/>
              </a:rPr>
              <a:t>Christos H. Papa­dimitriou and Bill Gates improved the upper bound for Reversal Sorting to  (5n+5)/3 moves and lower of 17n/16  n moves</a:t>
            </a:r>
            <a:endParaRPr>
              <a:solidFill>
                <a:srgbClr val="252525"/>
              </a:solidFill>
              <a:latin typeface="Barlow Condensed"/>
              <a:ea typeface="Barlow Condensed"/>
              <a:cs typeface="Barlow Condensed"/>
              <a:sym typeface="Barlow Condensed"/>
            </a:endParaRPr>
          </a:p>
        </p:txBody>
      </p:sp>
      <p:sp>
        <p:nvSpPr>
          <p:cNvPr id="117" name="Google Shape;117;p14"/>
          <p:cNvSpPr txBox="1"/>
          <p:nvPr/>
        </p:nvSpPr>
        <p:spPr>
          <a:xfrm>
            <a:off x="5497850" y="2479400"/>
            <a:ext cx="1716300" cy="186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Combinatorial problem of Sorting by Reversals, aligning with Genome Rearrangement by Inversion Introduced by Kececioglu and Sankoff</a:t>
            </a:r>
            <a:endParaRPr>
              <a:solidFill>
                <a:srgbClr val="252525"/>
              </a:solidFill>
              <a:latin typeface="Barlow Condensed"/>
              <a:ea typeface="Barlow Condensed"/>
              <a:cs typeface="Barlow Condensed"/>
              <a:sym typeface="Barlow Condensed"/>
            </a:endParaRPr>
          </a:p>
        </p:txBody>
      </p:sp>
      <p:sp>
        <p:nvSpPr>
          <p:cNvPr id="118" name="Google Shape;118;p14"/>
          <p:cNvSpPr txBox="1"/>
          <p:nvPr/>
        </p:nvSpPr>
        <p:spPr>
          <a:xfrm>
            <a:off x="2214300" y="2479400"/>
            <a:ext cx="1497900" cy="215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Jacob E. Goodman introduces the problem of flipping pancakes under the pseudonym Harry Dweighter</a:t>
            </a:r>
            <a:endParaRPr sz="1600">
              <a:solidFill>
                <a:srgbClr val="252525"/>
              </a:solidFill>
              <a:latin typeface="Barlow Condensed"/>
              <a:ea typeface="Barlow Condensed"/>
              <a:cs typeface="Barlow Condensed"/>
              <a:sym typeface="Barlow Condensed"/>
            </a:endParaRPr>
          </a:p>
        </p:txBody>
      </p:sp>
      <p:sp>
        <p:nvSpPr>
          <p:cNvPr id="119" name="Google Shape;119;p14"/>
          <p:cNvSpPr txBox="1"/>
          <p:nvPr>
            <p:ph type="title"/>
          </p:nvPr>
        </p:nvSpPr>
        <p:spPr>
          <a:xfrm>
            <a:off x="375025" y="35235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Origin of Pancake Flipping</a:t>
            </a:r>
            <a:endParaRPr/>
          </a:p>
        </p:txBody>
      </p:sp>
      <p:sp>
        <p:nvSpPr>
          <p:cNvPr id="120" name="Google Shape;120;p14"/>
          <p:cNvSpPr txBox="1"/>
          <p:nvPr/>
        </p:nvSpPr>
        <p:spPr>
          <a:xfrm>
            <a:off x="7311325" y="2479400"/>
            <a:ext cx="1716300" cy="186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Group of Researchers at University of Texas at Dallas further improved the upper bound to 18n/11. Lower bound had been improved to 15n/14</a:t>
            </a:r>
            <a:endParaRPr>
              <a:solidFill>
                <a:srgbClr val="252525"/>
              </a:solidFill>
              <a:latin typeface="Barlow Condensed"/>
              <a:ea typeface="Barlow Condensed"/>
              <a:cs typeface="Barlow Condensed"/>
              <a:sym typeface="Barlow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5"/>
          <p:cNvSpPr txBox="1"/>
          <p:nvPr>
            <p:ph type="title"/>
          </p:nvPr>
        </p:nvSpPr>
        <p:spPr>
          <a:xfrm>
            <a:off x="2337950" y="407850"/>
            <a:ext cx="6597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3300"/>
              <a:t>Genome Inversions vs Prefix Sorting</a:t>
            </a:r>
            <a:endParaRPr sz="3300"/>
          </a:p>
        </p:txBody>
      </p:sp>
      <p:pic>
        <p:nvPicPr>
          <p:cNvPr id="126" name="Google Shape;126;p15"/>
          <p:cNvPicPr preferRelativeResize="0"/>
          <p:nvPr/>
        </p:nvPicPr>
        <p:blipFill>
          <a:blip r:embed="rId3">
            <a:alphaModFix/>
          </a:blip>
          <a:stretch>
            <a:fillRect/>
          </a:stretch>
        </p:blipFill>
        <p:spPr>
          <a:xfrm>
            <a:off x="316725" y="1171550"/>
            <a:ext cx="4455726" cy="3724500"/>
          </a:xfrm>
          <a:prstGeom prst="rect">
            <a:avLst/>
          </a:prstGeom>
          <a:noFill/>
          <a:ln>
            <a:noFill/>
          </a:ln>
        </p:spPr>
      </p:pic>
      <p:sp>
        <p:nvSpPr>
          <p:cNvPr id="127" name="Google Shape;127;p15"/>
          <p:cNvSpPr txBox="1"/>
          <p:nvPr>
            <p:ph idx="1" type="body"/>
          </p:nvPr>
        </p:nvSpPr>
        <p:spPr>
          <a:xfrm>
            <a:off x="5376950" y="1917050"/>
            <a:ext cx="3423300" cy="257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Not limited to prefix inversions</a:t>
            </a:r>
            <a:endParaRPr sz="2000"/>
          </a:p>
          <a:p>
            <a:pPr indent="-355600" lvl="0" marL="457200" rtl="0" algn="l">
              <a:spcBef>
                <a:spcPts val="0"/>
              </a:spcBef>
              <a:spcAft>
                <a:spcPts val="0"/>
              </a:spcAft>
              <a:buSzPts val="2000"/>
              <a:buChar char="●"/>
            </a:pPr>
            <a:r>
              <a:rPr lang="en-GB" sz="2000"/>
              <a:t>Geneticists want to know </a:t>
            </a:r>
            <a:r>
              <a:rPr lang="en-GB" sz="2000"/>
              <a:t>the reversal (evolutionary) distance between particular gene configurations seen in nature </a:t>
            </a:r>
            <a:r>
              <a:rPr lang="en-GB" sz="1400"/>
              <a:t>[2]</a:t>
            </a:r>
            <a:endParaRPr sz="1400"/>
          </a:p>
          <a:p>
            <a:pPr indent="-355600" lvl="0" marL="457200" rtl="0" algn="l">
              <a:spcBef>
                <a:spcPts val="0"/>
              </a:spcBef>
              <a:spcAft>
                <a:spcPts val="0"/>
              </a:spcAft>
              <a:buSzPts val="2000"/>
              <a:buChar char="●"/>
            </a:pPr>
            <a:r>
              <a:rPr lang="en-GB" sz="2000"/>
              <a:t>Can also evolve by deletion, insertion, and duplication of fragments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1846350" y="2213825"/>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OUR IMPLEMENTAT</a:t>
            </a:r>
            <a:r>
              <a:rPr lang="en-GB">
                <a:solidFill>
                  <a:srgbClr val="EEB64E"/>
                </a:solidFill>
              </a:rPr>
              <a:t>ION</a:t>
            </a:r>
            <a:endParaRPr>
              <a:solidFill>
                <a:srgbClr val="EEB64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idx="1" type="body"/>
          </p:nvPr>
        </p:nvSpPr>
        <p:spPr>
          <a:xfrm>
            <a:off x="4179100" y="719000"/>
            <a:ext cx="3899700" cy="327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Text file with random order of pancake ‘sizes’</a:t>
            </a:r>
            <a:endParaRPr/>
          </a:p>
          <a:p>
            <a:pPr indent="-342900" lvl="0" marL="457200" rtl="0" algn="l">
              <a:spcBef>
                <a:spcPts val="0"/>
              </a:spcBef>
              <a:spcAft>
                <a:spcPts val="0"/>
              </a:spcAft>
              <a:buSzPts val="1800"/>
              <a:buChar char="●"/>
            </a:pPr>
            <a:r>
              <a:rPr lang="en-GB"/>
              <a:t>The original NP problem was using string reversals - the letters were converted to integer numbers to get pancake size</a:t>
            </a:r>
            <a:endParaRPr/>
          </a:p>
          <a:p>
            <a:pPr indent="-342900" lvl="0" marL="457200" rtl="0" algn="l">
              <a:spcBef>
                <a:spcPts val="0"/>
              </a:spcBef>
              <a:spcAft>
                <a:spcPts val="0"/>
              </a:spcAft>
              <a:buSzPts val="1800"/>
              <a:buChar char="●"/>
            </a:pPr>
            <a:r>
              <a:rPr lang="en-GB"/>
              <a:t>Strings were used </a:t>
            </a:r>
            <a:r>
              <a:rPr lang="en-GB"/>
              <a:t>because</a:t>
            </a:r>
            <a:r>
              <a:rPr lang="en-GB"/>
              <a:t> symbols can repeat, which can reduce number of prefix reversals required</a:t>
            </a:r>
            <a:endParaRPr/>
          </a:p>
          <a:p>
            <a:pPr indent="-342900" lvl="0" marL="457200" rtl="0" algn="l">
              <a:spcBef>
                <a:spcPts val="0"/>
              </a:spcBef>
              <a:spcAft>
                <a:spcPts val="0"/>
              </a:spcAft>
              <a:buSzPts val="1800"/>
              <a:buChar char="●"/>
            </a:pPr>
            <a:r>
              <a:rPr lang="en-GB"/>
              <a:t>Different size files were tested to compare results</a:t>
            </a:r>
            <a:endParaRPr/>
          </a:p>
          <a:p>
            <a:pPr indent="-342900" lvl="0" marL="457200" rtl="0" algn="l">
              <a:spcBef>
                <a:spcPts val="0"/>
              </a:spcBef>
              <a:spcAft>
                <a:spcPts val="0"/>
              </a:spcAft>
              <a:buSzPts val="1800"/>
              <a:buChar char="●"/>
            </a:pPr>
            <a:r>
              <a:rPr lang="en-GB"/>
              <a:t>Letters were converted to ASCII </a:t>
            </a:r>
            <a:r>
              <a:rPr lang="en-GB"/>
              <a:t>equivalent</a:t>
            </a:r>
            <a:r>
              <a:rPr lang="en-GB"/>
              <a:t> to get ‘size of pancakes’</a:t>
            </a:r>
            <a:endParaRPr/>
          </a:p>
          <a:p>
            <a:pPr indent="0" lvl="0" marL="457200" rtl="0" algn="l">
              <a:spcBef>
                <a:spcPts val="1600"/>
              </a:spcBef>
              <a:spcAft>
                <a:spcPts val="1600"/>
              </a:spcAft>
              <a:buNone/>
            </a:pPr>
            <a:r>
              <a:t/>
            </a:r>
            <a:endParaRPr sz="2000"/>
          </a:p>
        </p:txBody>
      </p:sp>
      <p:sp>
        <p:nvSpPr>
          <p:cNvPr id="138" name="Google Shape;138;p17"/>
          <p:cNvSpPr txBox="1"/>
          <p:nvPr>
            <p:ph idx="2" type="title"/>
          </p:nvPr>
        </p:nvSpPr>
        <p:spPr>
          <a:xfrm>
            <a:off x="611700" y="1316225"/>
            <a:ext cx="30450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a:t>
            </a:r>
            <a:endParaRPr/>
          </a:p>
        </p:txBody>
      </p:sp>
      <p:pic>
        <p:nvPicPr>
          <p:cNvPr id="139" name="Google Shape;139;p17"/>
          <p:cNvPicPr preferRelativeResize="0"/>
          <p:nvPr/>
        </p:nvPicPr>
        <p:blipFill>
          <a:blip r:embed="rId3">
            <a:alphaModFix/>
          </a:blip>
          <a:stretch>
            <a:fillRect/>
          </a:stretch>
        </p:blipFill>
        <p:spPr>
          <a:xfrm>
            <a:off x="1648425" y="1448713"/>
            <a:ext cx="971550" cy="19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Chromosomes</a:t>
            </a:r>
            <a:endParaRPr/>
          </a:p>
        </p:txBody>
      </p:sp>
      <p:sp>
        <p:nvSpPr>
          <p:cNvPr id="145" name="Google Shape;145;p18"/>
          <p:cNvSpPr txBox="1"/>
          <p:nvPr>
            <p:ph idx="1" type="body"/>
          </p:nvPr>
        </p:nvSpPr>
        <p:spPr>
          <a:xfrm>
            <a:off x="450650" y="1253475"/>
            <a:ext cx="3490800" cy="3037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GB" sz="1600"/>
              <a:t>Initial chromosomes are created given the population size</a:t>
            </a:r>
            <a:endParaRPr sz="1600"/>
          </a:p>
          <a:p>
            <a:pPr indent="-330200" lvl="0" marL="457200" rtl="0" algn="l">
              <a:spcBef>
                <a:spcPts val="0"/>
              </a:spcBef>
              <a:spcAft>
                <a:spcPts val="0"/>
              </a:spcAft>
              <a:buSzPts val="1600"/>
              <a:buChar char="●"/>
            </a:pPr>
            <a:r>
              <a:rPr lang="en-GB" sz="1600"/>
              <a:t>The upper bound of indices needed for </a:t>
            </a:r>
            <a:r>
              <a:rPr lang="en-GB" sz="1600"/>
              <a:t>pancake</a:t>
            </a:r>
            <a:r>
              <a:rPr lang="en-GB" sz="1600"/>
              <a:t> sorting is 18n/11 - size of the chromosomes</a:t>
            </a:r>
            <a:endParaRPr sz="1600"/>
          </a:p>
          <a:p>
            <a:pPr indent="-330200" lvl="0" marL="457200" rtl="0" algn="l">
              <a:spcBef>
                <a:spcPts val="0"/>
              </a:spcBef>
              <a:spcAft>
                <a:spcPts val="0"/>
              </a:spcAft>
              <a:buSzPts val="1600"/>
              <a:buChar char="●"/>
            </a:pPr>
            <a:r>
              <a:rPr lang="en-GB" sz="1600"/>
              <a:t>First, every possible index to flip will be included, then additional indices (repetitive indices)  will be added</a:t>
            </a:r>
            <a:endParaRPr sz="1600"/>
          </a:p>
          <a:p>
            <a:pPr indent="-330200" lvl="0" marL="457200" rtl="0" algn="l">
              <a:spcBef>
                <a:spcPts val="0"/>
              </a:spcBef>
              <a:spcAft>
                <a:spcPts val="0"/>
              </a:spcAft>
              <a:buSzPts val="1600"/>
              <a:buChar char="●"/>
            </a:pPr>
            <a:r>
              <a:rPr lang="en-GB" sz="1600"/>
              <a:t>Ex. Flip at Index 1</a:t>
            </a:r>
            <a:endParaRPr sz="1600"/>
          </a:p>
          <a:p>
            <a:pPr indent="0" lvl="0" marL="457200" rtl="0" algn="l">
              <a:spcBef>
                <a:spcPts val="1600"/>
              </a:spcBef>
              <a:spcAft>
                <a:spcPts val="1600"/>
              </a:spcAft>
              <a:buNone/>
            </a:pPr>
            <a:r>
              <a:t/>
            </a:r>
            <a:endParaRPr sz="1600"/>
          </a:p>
        </p:txBody>
      </p:sp>
      <p:pic>
        <p:nvPicPr>
          <p:cNvPr id="146" name="Google Shape;146;p18"/>
          <p:cNvPicPr preferRelativeResize="0"/>
          <p:nvPr/>
        </p:nvPicPr>
        <p:blipFill>
          <a:blip r:embed="rId3">
            <a:alphaModFix/>
          </a:blip>
          <a:stretch>
            <a:fillRect/>
          </a:stretch>
        </p:blipFill>
        <p:spPr>
          <a:xfrm>
            <a:off x="215825" y="3966050"/>
            <a:ext cx="4150851" cy="7172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611700" y="1316225"/>
            <a:ext cx="26355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FITNESS </a:t>
            </a:r>
            <a:endParaRPr/>
          </a:p>
          <a:p>
            <a:pPr indent="0" lvl="0" marL="0" rtl="0" algn="l">
              <a:spcBef>
                <a:spcPts val="0"/>
              </a:spcBef>
              <a:spcAft>
                <a:spcPts val="0"/>
              </a:spcAft>
              <a:buNone/>
            </a:pPr>
            <a:r>
              <a:rPr lang="en-GB"/>
              <a:t>FUNCTION</a:t>
            </a:r>
            <a:endParaRPr/>
          </a:p>
        </p:txBody>
      </p:sp>
      <p:sp>
        <p:nvSpPr>
          <p:cNvPr id="152" name="Google Shape;152;p19"/>
          <p:cNvSpPr txBox="1"/>
          <p:nvPr>
            <p:ph idx="1" type="body"/>
          </p:nvPr>
        </p:nvSpPr>
        <p:spPr>
          <a:xfrm>
            <a:off x="3530400" y="804000"/>
            <a:ext cx="2444700" cy="3420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GB" sz="2000"/>
              <a:t>Iterates through list of pancakes to count number of subsequent pancakes</a:t>
            </a:r>
            <a:endParaRPr sz="2000"/>
          </a:p>
          <a:p>
            <a:pPr indent="-355600" lvl="0" marL="457200" rtl="0" algn="l">
              <a:spcBef>
                <a:spcPts val="0"/>
              </a:spcBef>
              <a:spcAft>
                <a:spcPts val="0"/>
              </a:spcAft>
              <a:buSzPts val="2000"/>
              <a:buChar char="●"/>
            </a:pPr>
            <a:r>
              <a:rPr lang="en-GB" sz="2000"/>
              <a:t>Compares list to sorted list</a:t>
            </a:r>
            <a:endParaRPr sz="2000"/>
          </a:p>
        </p:txBody>
      </p:sp>
      <p:sp>
        <p:nvSpPr>
          <p:cNvPr id="153" name="Google Shape;153;p19"/>
          <p:cNvSpPr txBox="1"/>
          <p:nvPr>
            <p:ph idx="1" type="body"/>
          </p:nvPr>
        </p:nvSpPr>
        <p:spPr>
          <a:xfrm>
            <a:off x="6067600" y="861750"/>
            <a:ext cx="2635500" cy="3420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GB" sz="2000"/>
              <a:t>The fittest chromosome is the one where:</a:t>
            </a:r>
            <a:endParaRPr sz="2000"/>
          </a:p>
          <a:p>
            <a:pPr indent="-355600" lvl="1" marL="914400" rtl="0" algn="l">
              <a:spcBef>
                <a:spcPts val="0"/>
              </a:spcBef>
              <a:spcAft>
                <a:spcPts val="0"/>
              </a:spcAft>
              <a:buSzPts val="2000"/>
              <a:buChar char="○"/>
            </a:pPr>
            <a:r>
              <a:rPr lang="en-GB" sz="2000"/>
              <a:t>it has the most and longest subsequences</a:t>
            </a:r>
            <a:endParaRPr sz="2000"/>
          </a:p>
          <a:p>
            <a:pPr indent="-355600" lvl="1" marL="914400" rtl="0" algn="l">
              <a:spcBef>
                <a:spcPts val="0"/>
              </a:spcBef>
              <a:spcAft>
                <a:spcPts val="0"/>
              </a:spcAft>
              <a:buSzPts val="2000"/>
              <a:buChar char="○"/>
            </a:pPr>
            <a:r>
              <a:rPr lang="en-GB" sz="2000"/>
              <a:t>the distance of each pancake from its index in the sorted version of the list is smallest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128_Berwick_Template_SlidesMan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